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5" r:id="rId3"/>
  </p:sldMasterIdLst>
  <p:notesMasterIdLst>
    <p:notesMasterId r:id="rId170"/>
  </p:notesMasterIdLst>
  <p:sldIdLst>
    <p:sldId id="334" r:id="rId4"/>
    <p:sldId id="335" r:id="rId5"/>
    <p:sldId id="336" r:id="rId6"/>
    <p:sldId id="337" r:id="rId7"/>
    <p:sldId id="351" r:id="rId8"/>
    <p:sldId id="352" r:id="rId9"/>
    <p:sldId id="353" r:id="rId10"/>
    <p:sldId id="354" r:id="rId11"/>
    <p:sldId id="350" r:id="rId12"/>
    <p:sldId id="355" r:id="rId13"/>
    <p:sldId id="339" r:id="rId14"/>
    <p:sldId id="356" r:id="rId15"/>
    <p:sldId id="357" r:id="rId16"/>
    <p:sldId id="360" r:id="rId17"/>
    <p:sldId id="359" r:id="rId18"/>
    <p:sldId id="358" r:id="rId19"/>
    <p:sldId id="361" r:id="rId20"/>
    <p:sldId id="362" r:id="rId21"/>
    <p:sldId id="363" r:id="rId22"/>
    <p:sldId id="338" r:id="rId23"/>
    <p:sldId id="347" r:id="rId24"/>
    <p:sldId id="364" r:id="rId25"/>
    <p:sldId id="344" r:id="rId26"/>
    <p:sldId id="349" r:id="rId27"/>
    <p:sldId id="348" r:id="rId28"/>
    <p:sldId id="345" r:id="rId29"/>
    <p:sldId id="365" r:id="rId30"/>
    <p:sldId id="341" r:id="rId31"/>
    <p:sldId id="388" r:id="rId32"/>
    <p:sldId id="389" r:id="rId33"/>
    <p:sldId id="390" r:id="rId34"/>
    <p:sldId id="391" r:id="rId35"/>
    <p:sldId id="392" r:id="rId36"/>
    <p:sldId id="393" r:id="rId37"/>
    <p:sldId id="394" r:id="rId38"/>
    <p:sldId id="395" r:id="rId39"/>
    <p:sldId id="396" r:id="rId40"/>
    <p:sldId id="397" r:id="rId41"/>
    <p:sldId id="398" r:id="rId42"/>
    <p:sldId id="399" r:id="rId43"/>
    <p:sldId id="400" r:id="rId44"/>
    <p:sldId id="401" r:id="rId45"/>
    <p:sldId id="402" r:id="rId46"/>
    <p:sldId id="403" r:id="rId47"/>
    <p:sldId id="404" r:id="rId48"/>
    <p:sldId id="405" r:id="rId49"/>
    <p:sldId id="406" r:id="rId50"/>
    <p:sldId id="407" r:id="rId51"/>
    <p:sldId id="408" r:id="rId52"/>
    <p:sldId id="409" r:id="rId53"/>
    <p:sldId id="410" r:id="rId54"/>
    <p:sldId id="411" r:id="rId55"/>
    <p:sldId id="412" r:id="rId56"/>
    <p:sldId id="413" r:id="rId57"/>
    <p:sldId id="414" r:id="rId58"/>
    <p:sldId id="415" r:id="rId59"/>
    <p:sldId id="416" r:id="rId60"/>
    <p:sldId id="417" r:id="rId61"/>
    <p:sldId id="380" r:id="rId62"/>
    <p:sldId id="381" r:id="rId63"/>
    <p:sldId id="382" r:id="rId64"/>
    <p:sldId id="387" r:id="rId65"/>
    <p:sldId id="386" r:id="rId66"/>
    <p:sldId id="385" r:id="rId67"/>
    <p:sldId id="384" r:id="rId68"/>
    <p:sldId id="383" r:id="rId69"/>
    <p:sldId id="367" r:id="rId70"/>
    <p:sldId id="379" r:id="rId71"/>
    <p:sldId id="377" r:id="rId72"/>
    <p:sldId id="376" r:id="rId73"/>
    <p:sldId id="375" r:id="rId74"/>
    <p:sldId id="374" r:id="rId75"/>
    <p:sldId id="418" r:id="rId76"/>
    <p:sldId id="419" r:id="rId77"/>
    <p:sldId id="420" r:id="rId78"/>
    <p:sldId id="421" r:id="rId79"/>
    <p:sldId id="422" r:id="rId80"/>
    <p:sldId id="423" r:id="rId81"/>
    <p:sldId id="424" r:id="rId82"/>
    <p:sldId id="433" r:id="rId83"/>
    <p:sldId id="434" r:id="rId84"/>
    <p:sldId id="435" r:id="rId85"/>
    <p:sldId id="436" r:id="rId86"/>
    <p:sldId id="437" r:id="rId87"/>
    <p:sldId id="438" r:id="rId88"/>
    <p:sldId id="439" r:id="rId89"/>
    <p:sldId id="440" r:id="rId90"/>
    <p:sldId id="441" r:id="rId91"/>
    <p:sldId id="442" r:id="rId92"/>
    <p:sldId id="443" r:id="rId93"/>
    <p:sldId id="444" r:id="rId94"/>
    <p:sldId id="445" r:id="rId95"/>
    <p:sldId id="446" r:id="rId96"/>
    <p:sldId id="447" r:id="rId97"/>
    <p:sldId id="448" r:id="rId98"/>
    <p:sldId id="449" r:id="rId99"/>
    <p:sldId id="450" r:id="rId100"/>
    <p:sldId id="451" r:id="rId101"/>
    <p:sldId id="452" r:id="rId102"/>
    <p:sldId id="453" r:id="rId103"/>
    <p:sldId id="454" r:id="rId104"/>
    <p:sldId id="455" r:id="rId105"/>
    <p:sldId id="456" r:id="rId106"/>
    <p:sldId id="457" r:id="rId107"/>
    <p:sldId id="458" r:id="rId108"/>
    <p:sldId id="459" r:id="rId109"/>
    <p:sldId id="460" r:id="rId110"/>
    <p:sldId id="461" r:id="rId111"/>
    <p:sldId id="462" r:id="rId112"/>
    <p:sldId id="463" r:id="rId113"/>
    <p:sldId id="464" r:id="rId114"/>
    <p:sldId id="465" r:id="rId115"/>
    <p:sldId id="466" r:id="rId116"/>
    <p:sldId id="467" r:id="rId117"/>
    <p:sldId id="468" r:id="rId118"/>
    <p:sldId id="469" r:id="rId119"/>
    <p:sldId id="470" r:id="rId120"/>
    <p:sldId id="471" r:id="rId121"/>
    <p:sldId id="472" r:id="rId122"/>
    <p:sldId id="473" r:id="rId123"/>
    <p:sldId id="474" r:id="rId124"/>
    <p:sldId id="475" r:id="rId125"/>
    <p:sldId id="476" r:id="rId126"/>
    <p:sldId id="477" r:id="rId127"/>
    <p:sldId id="478" r:id="rId128"/>
    <p:sldId id="479" r:id="rId129"/>
    <p:sldId id="480" r:id="rId130"/>
    <p:sldId id="481" r:id="rId131"/>
    <p:sldId id="482" r:id="rId132"/>
    <p:sldId id="483" r:id="rId133"/>
    <p:sldId id="484" r:id="rId134"/>
    <p:sldId id="485" r:id="rId135"/>
    <p:sldId id="519" r:id="rId136"/>
    <p:sldId id="486" r:id="rId137"/>
    <p:sldId id="487" r:id="rId138"/>
    <p:sldId id="488" r:id="rId139"/>
    <p:sldId id="489" r:id="rId140"/>
    <p:sldId id="490" r:id="rId141"/>
    <p:sldId id="491" r:id="rId142"/>
    <p:sldId id="492" r:id="rId143"/>
    <p:sldId id="493" r:id="rId144"/>
    <p:sldId id="494" r:id="rId145"/>
    <p:sldId id="495" r:id="rId146"/>
    <p:sldId id="496" r:id="rId147"/>
    <p:sldId id="497" r:id="rId148"/>
    <p:sldId id="498" r:id="rId149"/>
    <p:sldId id="499" r:id="rId150"/>
    <p:sldId id="500" r:id="rId151"/>
    <p:sldId id="501" r:id="rId152"/>
    <p:sldId id="502" r:id="rId153"/>
    <p:sldId id="503" r:id="rId154"/>
    <p:sldId id="504" r:id="rId155"/>
    <p:sldId id="505" r:id="rId156"/>
    <p:sldId id="506" r:id="rId157"/>
    <p:sldId id="507" r:id="rId158"/>
    <p:sldId id="508" r:id="rId159"/>
    <p:sldId id="509" r:id="rId160"/>
    <p:sldId id="510" r:id="rId161"/>
    <p:sldId id="511" r:id="rId162"/>
    <p:sldId id="512" r:id="rId163"/>
    <p:sldId id="513" r:id="rId164"/>
    <p:sldId id="514" r:id="rId165"/>
    <p:sldId id="515" r:id="rId166"/>
    <p:sldId id="516" r:id="rId167"/>
    <p:sldId id="517" r:id="rId168"/>
    <p:sldId id="518" r:id="rId1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57" autoAdjust="0"/>
    <p:restoredTop sz="94640" autoAdjust="0"/>
  </p:normalViewPr>
  <p:slideViewPr>
    <p:cSldViewPr snapToGrid="0">
      <p:cViewPr varScale="1">
        <p:scale>
          <a:sx n="85" d="100"/>
          <a:sy n="85" d="100"/>
        </p:scale>
        <p:origin x="69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0" Type="http://schemas.openxmlformats.org/officeDocument/2006/relationships/notesMaster" Target="notesMasters/notes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slide" Target="slides/slide161.xml"/><Relationship Id="rId169" Type="http://schemas.openxmlformats.org/officeDocument/2006/relationships/slide" Target="slides/slide166.xml"/><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8F4FF2-9539-4E0A-8E1F-9FD5785B09ED}" type="datetimeFigureOut">
              <a:rPr lang="en-US" smtClean="0"/>
              <a:t>3/17/2017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F66F01-3D22-4F94-B184-181F97FE8843}" type="slidenum">
              <a:rPr lang="en-US" smtClean="0"/>
              <a:t>‹#›</a:t>
            </a:fld>
            <a:endParaRPr lang="en-US"/>
          </a:p>
        </p:txBody>
      </p:sp>
    </p:spTree>
    <p:extLst>
      <p:ext uri="{BB962C8B-B14F-4D97-AF65-F5344CB8AC3E}">
        <p14:creationId xmlns:p14="http://schemas.microsoft.com/office/powerpoint/2010/main" val="685825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7235" eaLnBrk="1" fontAlgn="auto" latinLnBrk="0" hangingPunct="1">
              <a:lnSpc>
                <a:spcPct val="100000"/>
              </a:lnSpc>
              <a:spcBef>
                <a:spcPts val="0"/>
              </a:spcBef>
              <a:spcAft>
                <a:spcPts val="0"/>
              </a:spcAft>
              <a:buClrTx/>
              <a:buSzTx/>
              <a:buFontTx/>
              <a:buNone/>
              <a:tabLst/>
              <a:defRPr/>
            </a:pPr>
            <a:fld id="{62870954-A6B4-4264-9154-82D057729DF7}" type="slidenum">
              <a:rPr kumimoji="0" lang="en-US" sz="1800" b="0" i="0" u="none" strike="noStrike" kern="0" cap="none" spc="0" normalizeH="0" baseline="0" noProof="0">
                <a:ln>
                  <a:noFill/>
                </a:ln>
                <a:solidFill>
                  <a:prstClr val="black"/>
                </a:solidFill>
                <a:effectLst/>
                <a:uLnTx/>
                <a:uFillTx/>
                <a:latin typeface="Calibri"/>
              </a:rPr>
              <a:pPr marL="0" marR="0" lvl="0" indent="0" defTabSz="917235"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219389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34</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0908248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2870954-A6B4-4264-9154-82D057729DF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64470838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164</a:t>
            </a:fld>
            <a:endParaRPr kumimoji="0" lang="en-US" sz="1800" b="0" i="0" u="none" strike="noStrike" kern="0" cap="none" spc="0" normalizeH="0" baseline="0" noProof="0" dirty="0">
              <a:ln>
                <a:noFill/>
              </a:ln>
              <a:solidFill>
                <a:prstClr val="black"/>
              </a:solidFill>
              <a:effectLst/>
              <a:uLnTx/>
              <a:uFillTx/>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3479081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165</a:t>
            </a:fld>
            <a:endParaRPr kumimoji="0" lang="en-US" sz="1800" b="0" i="0" u="none" strike="noStrike" kern="0" cap="none" spc="0" normalizeH="0" baseline="0" noProof="0" dirty="0">
              <a:ln>
                <a:noFill/>
              </a:ln>
              <a:solidFill>
                <a:prstClr val="black"/>
              </a:solidFill>
              <a:effectLst/>
              <a:uLnTx/>
              <a:uFillTx/>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63489355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166</a:t>
            </a:fld>
            <a:endParaRPr kumimoji="0" lang="en-US" sz="1800" b="0" i="0" u="none" strike="noStrike" kern="0" cap="none" spc="0" normalizeH="0" baseline="0" noProof="0" dirty="0">
              <a:ln>
                <a:noFill/>
              </a:ln>
              <a:solidFill>
                <a:prstClr val="black"/>
              </a:solidFill>
              <a:effectLst/>
              <a:uLnTx/>
              <a:uFillTx/>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489623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35</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697163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36</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016883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37</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149936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38</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161379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39</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327114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40</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4199065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41</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872324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42</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4005461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43</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631023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7235" eaLnBrk="1" fontAlgn="auto" latinLnBrk="0" hangingPunct="1">
              <a:lnSpc>
                <a:spcPct val="100000"/>
              </a:lnSpc>
              <a:spcBef>
                <a:spcPts val="0"/>
              </a:spcBef>
              <a:spcAft>
                <a:spcPts val="0"/>
              </a:spcAft>
              <a:buClrTx/>
              <a:buSzTx/>
              <a:buFontTx/>
              <a:buNone/>
              <a:tabLst/>
              <a:defRPr/>
            </a:pPr>
            <a:fld id="{62870954-A6B4-4264-9154-82D057729DF7}" type="slidenum">
              <a:rPr kumimoji="0" lang="en-US" sz="1800" b="0" i="0" u="none" strike="noStrike" kern="0" cap="none" spc="0" normalizeH="0" baseline="0" noProof="0">
                <a:ln>
                  <a:noFill/>
                </a:ln>
                <a:solidFill>
                  <a:prstClr val="black"/>
                </a:solidFill>
                <a:effectLst/>
                <a:uLnTx/>
                <a:uFillTx/>
                <a:latin typeface="Calibri"/>
              </a:rPr>
              <a:pPr marL="0" marR="0" lvl="0" indent="0" defTabSz="917235"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442793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44</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230397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45</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745154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46</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265528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47</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160266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48</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282010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49</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369964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50</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132465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51</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99735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52</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285052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53</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224638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7235" eaLnBrk="1" fontAlgn="auto" latinLnBrk="0" hangingPunct="1">
              <a:lnSpc>
                <a:spcPct val="100000"/>
              </a:lnSpc>
              <a:spcBef>
                <a:spcPts val="0"/>
              </a:spcBef>
              <a:spcAft>
                <a:spcPts val="0"/>
              </a:spcAft>
              <a:buClrTx/>
              <a:buSzTx/>
              <a:buFontTx/>
              <a:buNone/>
              <a:tabLst/>
              <a:defRPr/>
            </a:pPr>
            <a:fld id="{62870954-A6B4-4264-9154-82D057729DF7}" type="slidenum">
              <a:rPr kumimoji="0" lang="en-US" sz="1800" b="0" i="0" u="none" strike="noStrike" kern="0" cap="none" spc="0" normalizeH="0" baseline="0" noProof="0">
                <a:ln>
                  <a:noFill/>
                </a:ln>
                <a:solidFill>
                  <a:prstClr val="black"/>
                </a:solidFill>
                <a:effectLst/>
                <a:uLnTx/>
                <a:uFillTx/>
                <a:latin typeface="Calibri"/>
              </a:rPr>
              <a:pPr marL="0" marR="0" lvl="0" indent="0" defTabSz="917235"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2075188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54</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4845742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55</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865275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56</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464932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57</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2337815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73</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862972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74</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89452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75</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0872965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76</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88798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3107124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104395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7235" eaLnBrk="1" fontAlgn="auto" latinLnBrk="0" hangingPunct="1">
              <a:lnSpc>
                <a:spcPct val="100000"/>
              </a:lnSpc>
              <a:spcBef>
                <a:spcPts val="0"/>
              </a:spcBef>
              <a:spcAft>
                <a:spcPts val="0"/>
              </a:spcAft>
              <a:buClrTx/>
              <a:buSzTx/>
              <a:buFontTx/>
              <a:buNone/>
              <a:tabLst/>
              <a:defRPr/>
            </a:pPr>
            <a:fld id="{62870954-A6B4-4264-9154-82D057729DF7}" type="slidenum">
              <a:rPr kumimoji="0" lang="en-US" sz="1800" b="0" i="0" u="none" strike="noStrike" kern="0" cap="none" spc="0" normalizeH="0" baseline="0" noProof="0">
                <a:ln>
                  <a:noFill/>
                </a:ln>
                <a:solidFill>
                  <a:prstClr val="black"/>
                </a:solidFill>
                <a:effectLst/>
                <a:uLnTx/>
                <a:uFillTx/>
                <a:latin typeface="Calibri"/>
              </a:rPr>
              <a:pPr marL="0" marR="0" lvl="0" indent="0" defTabSz="917235"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3730889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79</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214051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80</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5431451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926753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83</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124949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84</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182708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85</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8965966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86</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5099409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196726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6957541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89</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244296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29</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7575547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9615778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8980295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7735276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94</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7607789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95</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7831002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96</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621855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763294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4654539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99</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8016780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100</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428487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30</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9712116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9555672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6266738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103</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8714695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104</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01752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105</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6881747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106</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8042066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7300566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7869520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109</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537756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110</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110215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31</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8892769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8421938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312662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113</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2137228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114</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8873648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115</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5243249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116</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6527244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50000"/>
              </a:lnSpc>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1938770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3213679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50000"/>
              </a:lnSpc>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119</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8344850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120</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687393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32</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8145795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919968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3925320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4864" indent="-524864">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123</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879398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124</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400470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127</a:t>
            </a:fld>
            <a:endParaRPr kumimoji="0" lang="en-US" sz="1800" b="0" i="0" u="none" strike="noStrike" kern="0" cap="none" spc="0" normalizeH="0" baseline="0" noProof="0" dirty="0">
              <a:ln>
                <a:noFill/>
              </a:ln>
              <a:solidFill>
                <a:prstClr val="black"/>
              </a:solidFill>
              <a:effectLst/>
              <a:uLnTx/>
              <a:uFillTx/>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7442889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8863248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129</a:t>
            </a:fld>
            <a:endParaRPr kumimoji="0" lang="en-US" sz="1800" b="0" i="0" u="none" strike="noStrike" kern="0" cap="none" spc="0" normalizeH="0" baseline="0" noProof="0" dirty="0">
              <a:ln>
                <a:noFill/>
              </a:ln>
              <a:solidFill>
                <a:prstClr val="black"/>
              </a:solidFill>
              <a:effectLst/>
              <a:uLnTx/>
              <a:uFillTx/>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7428503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63562219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131</a:t>
            </a:fld>
            <a:endParaRPr kumimoji="0" lang="en-US" sz="1800" b="0" i="0" u="none" strike="noStrike" kern="0" cap="none" spc="0" normalizeH="0" baseline="0" noProof="0" dirty="0">
              <a:ln>
                <a:noFill/>
              </a:ln>
              <a:solidFill>
                <a:prstClr val="black"/>
              </a:solidFill>
              <a:effectLst/>
              <a:uLnTx/>
              <a:uFillTx/>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1040438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132</a:t>
            </a:fld>
            <a:endParaRPr kumimoji="0" lang="en-US" sz="1800" b="0" i="0" u="none" strike="noStrike" kern="0" cap="none" spc="0" normalizeH="0" baseline="0" noProof="0" dirty="0">
              <a:ln>
                <a:noFill/>
              </a:ln>
              <a:solidFill>
                <a:prstClr val="black"/>
              </a:solidFill>
              <a:effectLst/>
              <a:uLnTx/>
              <a:uFillTx/>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830148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700088"/>
            <a:ext cx="6223000" cy="3500437"/>
          </a:xfrm>
        </p:spPr>
      </p:sp>
      <p:sp>
        <p:nvSpPr>
          <p:cNvPr id="4" name="Slide Number Placeholder 3"/>
          <p:cNvSpPr>
            <a:spLocks noGrp="1"/>
          </p:cNvSpPr>
          <p:nvPr>
            <p:ph type="sldNum" sz="quarter" idx="10"/>
          </p:nvPr>
        </p:nvSpPr>
        <p:spPr/>
        <p:txBody>
          <a:bodyPr/>
          <a:lstStyle/>
          <a:p>
            <a:pPr defTabSz="917235">
              <a:defRPr/>
            </a:pPr>
            <a:fld id="{62870954-A6B4-4264-9154-82D057729DF7}" type="slidenum">
              <a:rPr lang="en-US">
                <a:solidFill>
                  <a:prstClr val="black"/>
                </a:solidFill>
                <a:latin typeface="Calibri"/>
              </a:rPr>
              <a:pPr defTabSz="917235">
                <a:defRPr/>
              </a:pPr>
              <a:t>33</a:t>
            </a:fld>
            <a:endParaRPr lang="en-US" dirty="0">
              <a:solidFill>
                <a:prstClr val="black"/>
              </a:solidFill>
              <a:latin typeface="Calibri"/>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5432802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133</a:t>
            </a:fld>
            <a:endParaRPr kumimoji="0" lang="en-US" sz="1800" b="0" i="0" u="none" strike="noStrike" kern="0" cap="none" spc="0" normalizeH="0" baseline="0" noProof="0" dirty="0">
              <a:ln>
                <a:noFill/>
              </a:ln>
              <a:solidFill>
                <a:prstClr val="black"/>
              </a:solidFill>
              <a:effectLst/>
              <a:uLnTx/>
              <a:uFillTx/>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42722976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2870954-A6B4-4264-9154-82D057729DF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410217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2870954-A6B4-4264-9154-82D057729DF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3385630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145</a:t>
            </a:fld>
            <a:endParaRPr kumimoji="0" lang="en-US" sz="1800" b="0" i="0" u="none" strike="noStrike" kern="0" cap="none" spc="0" normalizeH="0" baseline="0" noProof="0" dirty="0">
              <a:ln>
                <a:noFill/>
              </a:ln>
              <a:solidFill>
                <a:prstClr val="black"/>
              </a:solidFill>
              <a:effectLst/>
              <a:uLnTx/>
              <a:uFillTx/>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5342407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146</a:t>
            </a:fld>
            <a:endParaRPr kumimoji="0" lang="en-US" sz="1800" b="0" i="0" u="none" strike="noStrike" kern="0" cap="none" spc="0" normalizeH="0" baseline="0" noProof="0" dirty="0">
              <a:ln>
                <a:noFill/>
              </a:ln>
              <a:solidFill>
                <a:prstClr val="black"/>
              </a:solidFill>
              <a:effectLst/>
              <a:uLnTx/>
              <a:uFillTx/>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7529640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147</a:t>
            </a:fld>
            <a:endParaRPr kumimoji="0" lang="en-US" sz="1800" b="0" i="0" u="none" strike="noStrike" kern="0" cap="none" spc="0" normalizeH="0" baseline="0" noProof="0" dirty="0">
              <a:ln>
                <a:noFill/>
              </a:ln>
              <a:solidFill>
                <a:prstClr val="black"/>
              </a:solidFill>
              <a:effectLst/>
              <a:uLnTx/>
              <a:uFillTx/>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6903360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148</a:t>
            </a:fld>
            <a:endParaRPr kumimoji="0" lang="en-US" sz="1800" b="0" i="0" u="none" strike="noStrike" kern="0" cap="none" spc="0" normalizeH="0" baseline="0" noProof="0" dirty="0">
              <a:ln>
                <a:noFill/>
              </a:ln>
              <a:solidFill>
                <a:prstClr val="black"/>
              </a:solidFill>
              <a:effectLst/>
              <a:uLnTx/>
              <a:uFillTx/>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5205458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149</a:t>
            </a:fld>
            <a:endParaRPr kumimoji="0" lang="en-US" sz="1800" b="0" i="0" u="none" strike="noStrike" kern="0" cap="none" spc="0" normalizeH="0" baseline="0" noProof="0" dirty="0">
              <a:ln>
                <a:noFill/>
              </a:ln>
              <a:solidFill>
                <a:prstClr val="black"/>
              </a:solidFill>
              <a:effectLst/>
              <a:uLnTx/>
              <a:uFillTx/>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8746626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150</a:t>
            </a:fld>
            <a:endParaRPr kumimoji="0" lang="en-US" sz="1800" b="0" i="0" u="none" strike="noStrike" kern="0" cap="none" spc="0" normalizeH="0" baseline="0" noProof="0" dirty="0">
              <a:ln>
                <a:noFill/>
              </a:ln>
              <a:solidFill>
                <a:prstClr val="black"/>
              </a:solidFill>
              <a:effectLst/>
              <a:uLnTx/>
              <a:uFillTx/>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8336564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50000"/>
              </a:lnSpc>
            </a:pPr>
            <a:r>
              <a:rPr lang="en-US" b="1" dirty="0"/>
              <a:t>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121BA-5976-4A38-90F3-51164139EB1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6296524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0" name="Straight Connector 9"/>
          <p:cNvCxnSpPr/>
          <p:nvPr userDrawn="1"/>
        </p:nvCxnSpPr>
        <p:spPr>
          <a:xfrm flipH="1">
            <a:off x="2852226" y="1451858"/>
            <a:ext cx="8820" cy="297848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3470987" y="6373911"/>
            <a:ext cx="6521823" cy="307777"/>
          </a:xfrm>
          <a:prstGeom prst="rect">
            <a:avLst/>
          </a:prstGeom>
          <a:noFill/>
        </p:spPr>
        <p:txBody>
          <a:bodyPr wrap="square" rtlCol="0">
            <a:spAutoFit/>
          </a:bodyPr>
          <a:lstStyle/>
          <a:p>
            <a:r>
              <a:rPr lang="en-US" sz="1400" dirty="0">
                <a:solidFill>
                  <a:schemeClr val="bg1"/>
                </a:solidFill>
              </a:rPr>
              <a:t>AMERICAN FEDERATION OF GOVERNMENT EMPLOYEES, AFL - CIO</a:t>
            </a:r>
          </a:p>
        </p:txBody>
      </p:sp>
      <p:sp>
        <p:nvSpPr>
          <p:cNvPr id="3" name="Text Placeholder 2"/>
          <p:cNvSpPr>
            <a:spLocks noGrp="1"/>
          </p:cNvSpPr>
          <p:nvPr>
            <p:ph type="body" sz="quarter" idx="10" hasCustomPrompt="1"/>
          </p:nvPr>
        </p:nvSpPr>
        <p:spPr>
          <a:xfrm>
            <a:off x="3352800" y="1452564"/>
            <a:ext cx="6923088" cy="913266"/>
          </a:xfrm>
        </p:spPr>
        <p:txBody>
          <a:bodyPr>
            <a:normAutofit/>
          </a:bodyPr>
          <a:lstStyle>
            <a:lvl1pPr marL="0" indent="0">
              <a:buNone/>
              <a:defRPr sz="5400" b="1" baseline="0">
                <a:solidFill>
                  <a:srgbClr val="002060"/>
                </a:solidFill>
              </a:defRPr>
            </a:lvl1pPr>
          </a:lstStyle>
          <a:p>
            <a:pPr lvl="0"/>
            <a:r>
              <a:rPr lang="en-US" dirty="0"/>
              <a:t>Main Title</a:t>
            </a:r>
          </a:p>
        </p:txBody>
      </p:sp>
      <p:sp>
        <p:nvSpPr>
          <p:cNvPr id="14" name="Text Placeholder 2"/>
          <p:cNvSpPr>
            <a:spLocks noGrp="1"/>
          </p:cNvSpPr>
          <p:nvPr>
            <p:ph type="body" sz="quarter" idx="11" hasCustomPrompt="1"/>
          </p:nvPr>
        </p:nvSpPr>
        <p:spPr>
          <a:xfrm>
            <a:off x="3352800" y="2440970"/>
            <a:ext cx="6923088" cy="913266"/>
          </a:xfrm>
        </p:spPr>
        <p:txBody>
          <a:bodyPr>
            <a:normAutofit/>
          </a:bodyPr>
          <a:lstStyle>
            <a:lvl1pPr marL="0" indent="0">
              <a:buNone/>
              <a:defRPr sz="4000" baseline="0">
                <a:solidFill>
                  <a:srgbClr val="FFC000"/>
                </a:solidFill>
              </a:defRPr>
            </a:lvl1pPr>
          </a:lstStyle>
          <a:p>
            <a:pPr lvl="0"/>
            <a:r>
              <a:rPr lang="en-US" dirty="0"/>
              <a:t>Subtitle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434" y="1411977"/>
            <a:ext cx="1485038" cy="3064478"/>
          </a:xfrm>
          <a:prstGeom prst="rect">
            <a:avLst/>
          </a:prstGeom>
        </p:spPr>
      </p:pic>
      <p:sp>
        <p:nvSpPr>
          <p:cNvPr id="7" name="Rectangle 6"/>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8" name="Rectangle 7"/>
          <p:cNvSpPr/>
          <p:nvPr userDrawn="1"/>
        </p:nvSpPr>
        <p:spPr>
          <a:xfrm>
            <a:off x="0" y="6117753"/>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3413699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g Achievement Slide">
    <p:spTree>
      <p:nvGrpSpPr>
        <p:cNvPr id="1" name=""/>
        <p:cNvGrpSpPr/>
        <p:nvPr/>
      </p:nvGrpSpPr>
      <p:grpSpPr>
        <a:xfrm>
          <a:off x="0" y="0"/>
          <a:ext cx="0" cy="0"/>
          <a:chOff x="0" y="0"/>
          <a:chExt cx="0" cy="0"/>
        </a:xfrm>
      </p:grpSpPr>
      <p:sp>
        <p:nvSpPr>
          <p:cNvPr id="11" name="Rectangle 10"/>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4" name="Rectangle 3"/>
          <p:cNvSpPr/>
          <p:nvPr userDrawn="1"/>
        </p:nvSpPr>
        <p:spPr>
          <a:xfrm>
            <a:off x="0" y="3799342"/>
            <a:ext cx="12192000" cy="9345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0" y="3799342"/>
            <a:ext cx="12192000" cy="934571"/>
          </a:xfrm>
        </p:spPr>
        <p:txBody>
          <a:bodyPr/>
          <a:lstStyle>
            <a:lvl1pPr algn="ctr">
              <a:defRPr b="1" baseline="0">
                <a:solidFill>
                  <a:schemeClr val="bg1"/>
                </a:solidFill>
              </a:defRPr>
            </a:lvl1pPr>
          </a:lstStyle>
          <a:p>
            <a:r>
              <a:rPr lang="en-US" dirty="0"/>
              <a:t>ENTER TEXT HERE</a:t>
            </a:r>
          </a:p>
        </p:txBody>
      </p:sp>
      <p:sp>
        <p:nvSpPr>
          <p:cNvPr id="3" name="Text Placeholder 2"/>
          <p:cNvSpPr>
            <a:spLocks noGrp="1"/>
          </p:cNvSpPr>
          <p:nvPr>
            <p:ph type="body" sz="quarter" idx="10" hasCustomPrompt="1"/>
          </p:nvPr>
        </p:nvSpPr>
        <p:spPr>
          <a:xfrm>
            <a:off x="1661967" y="986673"/>
            <a:ext cx="2317914" cy="1329314"/>
          </a:xfrm>
        </p:spPr>
        <p:txBody>
          <a:bodyPr>
            <a:normAutofit/>
          </a:bodyPr>
          <a:lstStyle>
            <a:lvl1pPr marL="0" indent="0" algn="ctr">
              <a:buNone/>
              <a:defRPr sz="9600">
                <a:solidFill>
                  <a:srgbClr val="002060"/>
                </a:solidFill>
                <a:latin typeface="Arial Black" panose="020B0A04020102020204" pitchFamily="34" charset="0"/>
              </a:defRPr>
            </a:lvl1pPr>
          </a:lstStyle>
          <a:p>
            <a:pPr lvl="0"/>
            <a:r>
              <a:rPr lang="en-US" dirty="0"/>
              <a:t>##</a:t>
            </a:r>
          </a:p>
        </p:txBody>
      </p:sp>
      <p:sp>
        <p:nvSpPr>
          <p:cNvPr id="8" name="Text Placeholder 7"/>
          <p:cNvSpPr>
            <a:spLocks noGrp="1"/>
          </p:cNvSpPr>
          <p:nvPr>
            <p:ph type="body" sz="quarter" idx="11" hasCustomPrompt="1"/>
          </p:nvPr>
        </p:nvSpPr>
        <p:spPr>
          <a:xfrm>
            <a:off x="7799531" y="997529"/>
            <a:ext cx="2826905" cy="1372322"/>
          </a:xfrm>
        </p:spPr>
        <p:txBody>
          <a:bodyPr>
            <a:normAutofit/>
          </a:bodyPr>
          <a:lstStyle>
            <a:lvl1pPr marL="0" indent="0" algn="ctr">
              <a:buNone/>
              <a:defRPr sz="8800">
                <a:solidFill>
                  <a:srgbClr val="002060"/>
                </a:solidFill>
                <a:latin typeface="Arial Black" panose="020B0A04020102020204" pitchFamily="34" charset="0"/>
              </a:defRPr>
            </a:lvl1pPr>
          </a:lstStyle>
          <a:p>
            <a:pPr lvl="0"/>
            <a:r>
              <a:rPr lang="en-US" dirty="0"/>
              <a:t>##</a:t>
            </a:r>
          </a:p>
        </p:txBody>
      </p:sp>
      <p:sp>
        <p:nvSpPr>
          <p:cNvPr id="10" name="Text Placeholder 9"/>
          <p:cNvSpPr>
            <a:spLocks noGrp="1"/>
          </p:cNvSpPr>
          <p:nvPr>
            <p:ph type="body" sz="quarter" idx="12" hasCustomPrompt="1"/>
          </p:nvPr>
        </p:nvSpPr>
        <p:spPr>
          <a:xfrm>
            <a:off x="1603248" y="2354925"/>
            <a:ext cx="2471883" cy="457069"/>
          </a:xfrm>
        </p:spPr>
        <p:txBody>
          <a:bodyPr/>
          <a:lstStyle>
            <a:lvl1pPr marL="0" indent="0" algn="ctr">
              <a:buNone/>
              <a:defRPr baseline="0">
                <a:solidFill>
                  <a:srgbClr val="002060"/>
                </a:solidFill>
              </a:defRPr>
            </a:lvl1pPr>
          </a:lstStyle>
          <a:p>
            <a:pPr lvl="0"/>
            <a:r>
              <a:rPr lang="en-US" dirty="0"/>
              <a:t>Enter Text Here</a:t>
            </a:r>
          </a:p>
        </p:txBody>
      </p:sp>
      <p:sp>
        <p:nvSpPr>
          <p:cNvPr id="13" name="Text Placeholder 12"/>
          <p:cNvSpPr>
            <a:spLocks noGrp="1"/>
          </p:cNvSpPr>
          <p:nvPr>
            <p:ph type="body" sz="quarter" idx="13" hasCustomPrompt="1"/>
          </p:nvPr>
        </p:nvSpPr>
        <p:spPr>
          <a:xfrm>
            <a:off x="7744111" y="2371057"/>
            <a:ext cx="2965451" cy="460605"/>
          </a:xfrm>
        </p:spPr>
        <p:txBody>
          <a:bodyPr/>
          <a:lstStyle>
            <a:lvl1pPr marL="0" indent="0" algn="ctr">
              <a:buNone/>
              <a:defRPr b="0" baseline="0">
                <a:solidFill>
                  <a:srgbClr val="002060"/>
                </a:solidFill>
              </a:defRPr>
            </a:lvl1pPr>
          </a:lstStyle>
          <a:p>
            <a:pPr lvl="0"/>
            <a:r>
              <a:rPr lang="en-US" dirty="0"/>
              <a:t>Enter Text Here</a:t>
            </a:r>
          </a:p>
        </p:txBody>
      </p:sp>
      <p:sp>
        <p:nvSpPr>
          <p:cNvPr id="12" name="Text Placeholder 7"/>
          <p:cNvSpPr>
            <a:spLocks noGrp="1"/>
          </p:cNvSpPr>
          <p:nvPr>
            <p:ph type="body" sz="quarter" idx="14"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5" name="Rectangle 14"/>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65980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s Slide">
    <p:spTree>
      <p:nvGrpSpPr>
        <p:cNvPr id="1" name=""/>
        <p:cNvGrpSpPr/>
        <p:nvPr/>
      </p:nvGrpSpPr>
      <p:grpSpPr>
        <a:xfrm>
          <a:off x="0" y="0"/>
          <a:ext cx="0" cy="0"/>
          <a:chOff x="0" y="0"/>
          <a:chExt cx="0" cy="0"/>
        </a:xfrm>
      </p:grpSpPr>
      <p:sp>
        <p:nvSpPr>
          <p:cNvPr id="15" name="Rectangle 14"/>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4" name="Rectangle 3"/>
          <p:cNvSpPr/>
          <p:nvPr userDrawn="1"/>
        </p:nvSpPr>
        <p:spPr>
          <a:xfrm>
            <a:off x="0" y="2837319"/>
            <a:ext cx="12192000" cy="9345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5"/>
          <p:cNvSpPr>
            <a:spLocks noGrp="1"/>
          </p:cNvSpPr>
          <p:nvPr>
            <p:ph type="title" hasCustomPrompt="1"/>
          </p:nvPr>
        </p:nvSpPr>
        <p:spPr>
          <a:xfrm>
            <a:off x="1" y="2853880"/>
            <a:ext cx="12192000" cy="918010"/>
          </a:xfrm>
        </p:spPr>
        <p:txBody>
          <a:bodyPr/>
          <a:lstStyle>
            <a:lvl1pPr algn="ctr">
              <a:defRPr b="1" baseline="0">
                <a:solidFill>
                  <a:schemeClr val="bg1"/>
                </a:solidFill>
              </a:defRPr>
            </a:lvl1pPr>
          </a:lstStyle>
          <a:p>
            <a:r>
              <a:rPr lang="en-US" dirty="0"/>
              <a:t>ENTER TEXT HERE</a:t>
            </a:r>
          </a:p>
        </p:txBody>
      </p:sp>
      <p:sp>
        <p:nvSpPr>
          <p:cNvPr id="6" name="Text Placeholder 5"/>
          <p:cNvSpPr>
            <a:spLocks noGrp="1"/>
          </p:cNvSpPr>
          <p:nvPr>
            <p:ph type="body" sz="quarter" idx="10" hasCustomPrompt="1"/>
          </p:nvPr>
        </p:nvSpPr>
        <p:spPr>
          <a:xfrm>
            <a:off x="1329894" y="637019"/>
            <a:ext cx="3671598" cy="1039381"/>
          </a:xfrm>
        </p:spPr>
        <p:txBody>
          <a:bodyPr>
            <a:noAutofit/>
          </a:bodyPr>
          <a:lstStyle>
            <a:lvl1pPr marL="0" indent="0" algn="ctr">
              <a:buNone/>
              <a:defRPr sz="6600" baseline="0">
                <a:solidFill>
                  <a:srgbClr val="002060"/>
                </a:solidFill>
                <a:latin typeface="Arial Black" panose="020B0A04020102020204" pitchFamily="34" charset="0"/>
              </a:defRPr>
            </a:lvl1pPr>
          </a:lstStyle>
          <a:p>
            <a:pPr lvl="0"/>
            <a:r>
              <a:rPr lang="en-US" dirty="0"/>
              <a:t>###</a:t>
            </a:r>
          </a:p>
        </p:txBody>
      </p:sp>
      <p:sp>
        <p:nvSpPr>
          <p:cNvPr id="8" name="Text Placeholder 7"/>
          <p:cNvSpPr>
            <a:spLocks noGrp="1"/>
          </p:cNvSpPr>
          <p:nvPr>
            <p:ph type="body" sz="quarter" idx="11" hasCustomPrompt="1"/>
          </p:nvPr>
        </p:nvSpPr>
        <p:spPr>
          <a:xfrm>
            <a:off x="1329894" y="1676400"/>
            <a:ext cx="3671888" cy="706438"/>
          </a:xfrm>
        </p:spPr>
        <p:txBody>
          <a:bodyPr>
            <a:normAutofit/>
          </a:bodyPr>
          <a:lstStyle>
            <a:lvl1pPr marL="0" indent="0" algn="ctr">
              <a:buNone/>
              <a:defRPr sz="2800" baseline="0">
                <a:solidFill>
                  <a:srgbClr val="002060"/>
                </a:solidFill>
              </a:defRPr>
            </a:lvl1pPr>
          </a:lstStyle>
          <a:p>
            <a:pPr lvl="0"/>
            <a:r>
              <a:rPr lang="en-US" dirty="0"/>
              <a:t>Enter Text Here</a:t>
            </a:r>
          </a:p>
        </p:txBody>
      </p:sp>
      <p:sp>
        <p:nvSpPr>
          <p:cNvPr id="10" name="Text Placeholder 9"/>
          <p:cNvSpPr>
            <a:spLocks noGrp="1"/>
          </p:cNvSpPr>
          <p:nvPr>
            <p:ph type="body" sz="quarter" idx="12" hasCustomPrompt="1"/>
          </p:nvPr>
        </p:nvSpPr>
        <p:spPr>
          <a:xfrm>
            <a:off x="7799677" y="637019"/>
            <a:ext cx="3061998" cy="915121"/>
          </a:xfrm>
        </p:spPr>
        <p:txBody>
          <a:bodyPr>
            <a:normAutofit/>
          </a:bodyPr>
          <a:lstStyle>
            <a:lvl1pPr marL="0" indent="0" algn="ctr">
              <a:buNone/>
              <a:defRPr sz="6600">
                <a:solidFill>
                  <a:srgbClr val="002060"/>
                </a:solidFill>
                <a:latin typeface="Arial Black" panose="020B0A04020102020204" pitchFamily="34" charset="0"/>
              </a:defRPr>
            </a:lvl1pPr>
          </a:lstStyle>
          <a:p>
            <a:pPr lvl="0"/>
            <a:r>
              <a:rPr lang="en-US" dirty="0"/>
              <a:t>###</a:t>
            </a:r>
          </a:p>
        </p:txBody>
      </p:sp>
      <p:sp>
        <p:nvSpPr>
          <p:cNvPr id="12" name="Text Placeholder 11"/>
          <p:cNvSpPr>
            <a:spLocks noGrp="1"/>
          </p:cNvSpPr>
          <p:nvPr>
            <p:ph type="body" sz="quarter" idx="13" hasCustomPrompt="1"/>
          </p:nvPr>
        </p:nvSpPr>
        <p:spPr>
          <a:xfrm>
            <a:off x="7716838" y="1676400"/>
            <a:ext cx="3144837" cy="706438"/>
          </a:xfrm>
        </p:spPr>
        <p:txBody>
          <a:bodyPr>
            <a:normAutofit/>
          </a:bodyPr>
          <a:lstStyle>
            <a:lvl1pPr marL="0" indent="0" algn="ctr">
              <a:buNone/>
              <a:defRPr sz="2800" baseline="0">
                <a:solidFill>
                  <a:srgbClr val="002060"/>
                </a:solidFill>
              </a:defRPr>
            </a:lvl1pPr>
          </a:lstStyle>
          <a:p>
            <a:pPr lvl="0"/>
            <a:r>
              <a:rPr lang="en-US" dirty="0"/>
              <a:t>Enter Text Here</a:t>
            </a:r>
          </a:p>
        </p:txBody>
      </p:sp>
      <p:sp>
        <p:nvSpPr>
          <p:cNvPr id="14" name="Text Placeholder 13"/>
          <p:cNvSpPr>
            <a:spLocks noGrp="1"/>
          </p:cNvSpPr>
          <p:nvPr>
            <p:ph type="body" sz="quarter" idx="14" hasCustomPrompt="1"/>
          </p:nvPr>
        </p:nvSpPr>
        <p:spPr>
          <a:xfrm>
            <a:off x="1329894" y="4226371"/>
            <a:ext cx="3837420" cy="1038946"/>
          </a:xfrm>
        </p:spPr>
        <p:txBody>
          <a:bodyPr>
            <a:normAutofit/>
          </a:bodyPr>
          <a:lstStyle>
            <a:lvl1pPr marL="0" indent="0" algn="ctr">
              <a:buNone/>
              <a:defRPr sz="6600">
                <a:solidFill>
                  <a:srgbClr val="002060"/>
                </a:solidFill>
                <a:latin typeface="Arial Black" panose="020B0A04020102020204" pitchFamily="34" charset="0"/>
              </a:defRPr>
            </a:lvl1pPr>
          </a:lstStyle>
          <a:p>
            <a:pPr lvl="0"/>
            <a:r>
              <a:rPr lang="en-US" dirty="0"/>
              <a:t>###</a:t>
            </a:r>
          </a:p>
        </p:txBody>
      </p:sp>
      <p:sp>
        <p:nvSpPr>
          <p:cNvPr id="16" name="Text Placeholder 15"/>
          <p:cNvSpPr>
            <a:spLocks noGrp="1"/>
          </p:cNvSpPr>
          <p:nvPr>
            <p:ph type="body" sz="quarter" idx="15" hasCustomPrompt="1"/>
          </p:nvPr>
        </p:nvSpPr>
        <p:spPr>
          <a:xfrm>
            <a:off x="7543295" y="4233156"/>
            <a:ext cx="4378325" cy="1032161"/>
          </a:xfrm>
        </p:spPr>
        <p:txBody>
          <a:bodyPr>
            <a:normAutofit/>
          </a:bodyPr>
          <a:lstStyle>
            <a:lvl1pPr marL="0" indent="0" algn="ctr">
              <a:buNone/>
              <a:defRPr sz="6600" b="0" baseline="0">
                <a:solidFill>
                  <a:srgbClr val="002060"/>
                </a:solidFill>
                <a:latin typeface="Arial Black" panose="020B0A04020102020204" pitchFamily="34" charset="0"/>
              </a:defRPr>
            </a:lvl1pPr>
          </a:lstStyle>
          <a:p>
            <a:pPr lvl="0"/>
            <a:r>
              <a:rPr lang="en-US" dirty="0"/>
              <a:t>###</a:t>
            </a:r>
          </a:p>
        </p:txBody>
      </p:sp>
      <p:sp>
        <p:nvSpPr>
          <p:cNvPr id="18" name="Text Placeholder 17"/>
          <p:cNvSpPr>
            <a:spLocks noGrp="1"/>
          </p:cNvSpPr>
          <p:nvPr>
            <p:ph type="body" sz="quarter" idx="16" hasCustomPrompt="1"/>
          </p:nvPr>
        </p:nvSpPr>
        <p:spPr>
          <a:xfrm>
            <a:off x="1329894" y="5265317"/>
            <a:ext cx="3836989" cy="650586"/>
          </a:xfrm>
        </p:spPr>
        <p:txBody>
          <a:bodyPr>
            <a:normAutofit/>
          </a:bodyPr>
          <a:lstStyle>
            <a:lvl1pPr marL="0" indent="0" algn="ctr">
              <a:buNone/>
              <a:defRPr sz="2800" baseline="0">
                <a:solidFill>
                  <a:srgbClr val="002060"/>
                </a:solidFill>
              </a:defRPr>
            </a:lvl1pPr>
          </a:lstStyle>
          <a:p>
            <a:pPr lvl="0"/>
            <a:r>
              <a:rPr lang="en-US" dirty="0"/>
              <a:t>Enter Text Here</a:t>
            </a:r>
          </a:p>
        </p:txBody>
      </p:sp>
      <p:sp>
        <p:nvSpPr>
          <p:cNvPr id="20" name="Text Placeholder 19"/>
          <p:cNvSpPr>
            <a:spLocks noGrp="1"/>
          </p:cNvSpPr>
          <p:nvPr>
            <p:ph type="body" sz="quarter" idx="17" hasCustomPrompt="1"/>
          </p:nvPr>
        </p:nvSpPr>
        <p:spPr>
          <a:xfrm>
            <a:off x="7543800" y="5265738"/>
            <a:ext cx="4378325" cy="650165"/>
          </a:xfrm>
        </p:spPr>
        <p:txBody>
          <a:bodyPr>
            <a:normAutofit/>
          </a:bodyPr>
          <a:lstStyle>
            <a:lvl1pPr marL="0" indent="0" algn="ctr">
              <a:buNone/>
              <a:defRPr sz="2800" baseline="0">
                <a:solidFill>
                  <a:srgbClr val="002060"/>
                </a:solidFill>
              </a:defRPr>
            </a:lvl1pPr>
          </a:lstStyle>
          <a:p>
            <a:pPr lvl="0"/>
            <a:r>
              <a:rPr lang="en-US" dirty="0"/>
              <a:t>Enter Text Here</a:t>
            </a:r>
          </a:p>
        </p:txBody>
      </p:sp>
      <p:sp>
        <p:nvSpPr>
          <p:cNvPr id="17" name="Text Placeholder 7"/>
          <p:cNvSpPr>
            <a:spLocks noGrp="1"/>
          </p:cNvSpPr>
          <p:nvPr>
            <p:ph type="body" sz="quarter" idx="18"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21" name="Rectangle 20"/>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68257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ebsite Stats">
    <p:spTree>
      <p:nvGrpSpPr>
        <p:cNvPr id="1" name=""/>
        <p:cNvGrpSpPr/>
        <p:nvPr/>
      </p:nvGrpSpPr>
      <p:grpSpPr>
        <a:xfrm>
          <a:off x="0" y="0"/>
          <a:ext cx="0" cy="0"/>
          <a:chOff x="0" y="0"/>
          <a:chExt cx="0" cy="0"/>
        </a:xfrm>
      </p:grpSpPr>
      <p:sp>
        <p:nvSpPr>
          <p:cNvPr id="10" name="Rectangle 9"/>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4" name="Rectangle 3"/>
          <p:cNvSpPr/>
          <p:nvPr userDrawn="1"/>
        </p:nvSpPr>
        <p:spPr>
          <a:xfrm>
            <a:off x="0" y="2837319"/>
            <a:ext cx="12192000" cy="93457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5"/>
          <p:cNvSpPr>
            <a:spLocks noGrp="1"/>
          </p:cNvSpPr>
          <p:nvPr>
            <p:ph type="title" hasCustomPrompt="1"/>
          </p:nvPr>
        </p:nvSpPr>
        <p:spPr>
          <a:xfrm>
            <a:off x="0" y="2837319"/>
            <a:ext cx="12192000" cy="934571"/>
          </a:xfrm>
        </p:spPr>
        <p:txBody>
          <a:bodyPr/>
          <a:lstStyle>
            <a:lvl1pPr algn="ctr">
              <a:defRPr b="1" baseline="0">
                <a:solidFill>
                  <a:schemeClr val="bg1"/>
                </a:solidFill>
              </a:defRPr>
            </a:lvl1pPr>
          </a:lstStyle>
          <a:p>
            <a:r>
              <a:rPr lang="en-US" dirty="0"/>
              <a:t>ENTER TEXT HERE</a:t>
            </a:r>
          </a:p>
        </p:txBody>
      </p:sp>
      <p:sp>
        <p:nvSpPr>
          <p:cNvPr id="6" name="Text Placeholder 5"/>
          <p:cNvSpPr>
            <a:spLocks noGrp="1"/>
          </p:cNvSpPr>
          <p:nvPr>
            <p:ph type="body" sz="quarter" idx="10" hasCustomPrompt="1"/>
          </p:nvPr>
        </p:nvSpPr>
        <p:spPr>
          <a:xfrm>
            <a:off x="3754440" y="637020"/>
            <a:ext cx="4779961" cy="900406"/>
          </a:xfrm>
        </p:spPr>
        <p:txBody>
          <a:bodyPr>
            <a:noAutofit/>
          </a:bodyPr>
          <a:lstStyle>
            <a:lvl1pPr marL="0" indent="0" algn="ctr">
              <a:buNone/>
              <a:defRPr sz="6600" baseline="0">
                <a:solidFill>
                  <a:srgbClr val="002060"/>
                </a:solidFill>
                <a:latin typeface="Arial Black" panose="020B0A04020102020204" pitchFamily="34" charset="0"/>
              </a:defRPr>
            </a:lvl1pPr>
          </a:lstStyle>
          <a:p>
            <a:pPr lvl="0"/>
            <a:r>
              <a:rPr lang="en-US" dirty="0"/>
              <a:t>###</a:t>
            </a:r>
          </a:p>
        </p:txBody>
      </p:sp>
      <p:sp>
        <p:nvSpPr>
          <p:cNvPr id="8" name="Text Placeholder 7"/>
          <p:cNvSpPr>
            <a:spLocks noGrp="1"/>
          </p:cNvSpPr>
          <p:nvPr>
            <p:ph type="body" sz="quarter" idx="11" hasCustomPrompt="1"/>
          </p:nvPr>
        </p:nvSpPr>
        <p:spPr>
          <a:xfrm>
            <a:off x="4419458" y="1676401"/>
            <a:ext cx="3671888" cy="706438"/>
          </a:xfrm>
        </p:spPr>
        <p:txBody>
          <a:bodyPr>
            <a:normAutofit/>
          </a:bodyPr>
          <a:lstStyle>
            <a:lvl1pPr marL="0" indent="0" algn="ctr">
              <a:buNone/>
              <a:defRPr sz="2800" baseline="0">
                <a:solidFill>
                  <a:srgbClr val="002060"/>
                </a:solidFill>
              </a:defRPr>
            </a:lvl1pPr>
          </a:lstStyle>
          <a:p>
            <a:pPr lvl="0"/>
            <a:r>
              <a:rPr lang="en-US" dirty="0"/>
              <a:t>Enter Text Here</a:t>
            </a:r>
          </a:p>
        </p:txBody>
      </p:sp>
      <p:sp>
        <p:nvSpPr>
          <p:cNvPr id="14" name="Text Placeholder 13"/>
          <p:cNvSpPr>
            <a:spLocks noGrp="1"/>
          </p:cNvSpPr>
          <p:nvPr>
            <p:ph type="body" sz="quarter" idx="14" hasCustomPrompt="1"/>
          </p:nvPr>
        </p:nvSpPr>
        <p:spPr>
          <a:xfrm>
            <a:off x="3754440" y="4226371"/>
            <a:ext cx="4779961" cy="830698"/>
          </a:xfrm>
        </p:spPr>
        <p:txBody>
          <a:bodyPr>
            <a:normAutofit/>
          </a:bodyPr>
          <a:lstStyle>
            <a:lvl1pPr marL="0" indent="0" algn="ctr">
              <a:buNone/>
              <a:defRPr sz="6600">
                <a:solidFill>
                  <a:srgbClr val="002060"/>
                </a:solidFill>
                <a:latin typeface="Arial Black" panose="020B0A04020102020204" pitchFamily="34" charset="0"/>
              </a:defRPr>
            </a:lvl1pPr>
          </a:lstStyle>
          <a:p>
            <a:pPr lvl="0"/>
            <a:r>
              <a:rPr lang="en-US" dirty="0"/>
              <a:t>###</a:t>
            </a:r>
          </a:p>
        </p:txBody>
      </p:sp>
      <p:sp>
        <p:nvSpPr>
          <p:cNvPr id="18" name="Text Placeholder 17"/>
          <p:cNvSpPr>
            <a:spLocks noGrp="1"/>
          </p:cNvSpPr>
          <p:nvPr>
            <p:ph type="body" sz="quarter" idx="16" hasCustomPrompt="1"/>
          </p:nvPr>
        </p:nvSpPr>
        <p:spPr>
          <a:xfrm>
            <a:off x="4419458" y="5196044"/>
            <a:ext cx="3836989" cy="650586"/>
          </a:xfrm>
        </p:spPr>
        <p:txBody>
          <a:bodyPr>
            <a:normAutofit/>
          </a:bodyPr>
          <a:lstStyle>
            <a:lvl1pPr marL="0" indent="0" algn="ctr">
              <a:buNone/>
              <a:defRPr sz="2800" baseline="0">
                <a:solidFill>
                  <a:srgbClr val="002060"/>
                </a:solidFill>
              </a:defRPr>
            </a:lvl1pPr>
          </a:lstStyle>
          <a:p>
            <a:pPr lvl="0"/>
            <a:r>
              <a:rPr lang="en-US" dirty="0"/>
              <a:t>Enter Text Here</a:t>
            </a:r>
          </a:p>
        </p:txBody>
      </p:sp>
      <p:sp>
        <p:nvSpPr>
          <p:cNvPr id="11" name="Text Placeholder 7"/>
          <p:cNvSpPr>
            <a:spLocks noGrp="1"/>
          </p:cNvSpPr>
          <p:nvPr>
            <p:ph type="body" sz="quarter" idx="17"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3" name="Rectangle 12"/>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9413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sp>
        <p:nvSpPr>
          <p:cNvPr id="7" name="Rectangle 6"/>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9" name="Chart Placeholder 8"/>
          <p:cNvSpPr>
            <a:spLocks noGrp="1"/>
          </p:cNvSpPr>
          <p:nvPr>
            <p:ph type="chart" sz="quarter" idx="10"/>
          </p:nvPr>
        </p:nvSpPr>
        <p:spPr>
          <a:xfrm>
            <a:off x="5864225" y="1751184"/>
            <a:ext cx="5489575" cy="3970338"/>
          </a:xfrm>
        </p:spPr>
        <p:txBody>
          <a:bodyPr/>
          <a:lstStyle/>
          <a:p>
            <a:endParaRPr lang="en-US"/>
          </a:p>
        </p:txBody>
      </p:sp>
      <p:sp>
        <p:nvSpPr>
          <p:cNvPr id="11" name="Text Placeholder 10"/>
          <p:cNvSpPr>
            <a:spLocks noGrp="1"/>
          </p:cNvSpPr>
          <p:nvPr>
            <p:ph type="body" sz="quarter" idx="11"/>
          </p:nvPr>
        </p:nvSpPr>
        <p:spPr>
          <a:xfrm>
            <a:off x="838200" y="1745542"/>
            <a:ext cx="4865688" cy="3970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p:nvPr>
        </p:nvSpPr>
        <p:spPr>
          <a:xfrm>
            <a:off x="838200" y="375529"/>
            <a:ext cx="10515600" cy="1325563"/>
          </a:xfrm>
        </p:spPr>
        <p:txBody>
          <a:bodyPr/>
          <a:lstStyle>
            <a:lvl1pPr>
              <a:defRPr b="1">
                <a:solidFill>
                  <a:srgbClr val="002060"/>
                </a:solidFill>
              </a:defRPr>
            </a:lvl1pPr>
          </a:lstStyle>
          <a:p>
            <a:r>
              <a:rPr lang="en-US" dirty="0"/>
              <a:t>Click to edit Master title style</a:t>
            </a:r>
          </a:p>
        </p:txBody>
      </p:sp>
      <p:sp>
        <p:nvSpPr>
          <p:cNvPr id="10" name="Text Placeholder 7"/>
          <p:cNvSpPr>
            <a:spLocks noGrp="1"/>
          </p:cNvSpPr>
          <p:nvPr>
            <p:ph type="body" sz="quarter" idx="12"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3" name="Rectangle 12"/>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79853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616C45-80BB-432F-BC91-A59BB2C9F941}" type="datetimeFigureOut">
              <a:rPr lang="en-US" smtClean="0">
                <a:solidFill>
                  <a:prstClr val="black">
                    <a:tint val="75000"/>
                  </a:prstClr>
                </a:solidFill>
              </a:rPr>
              <a:pPr/>
              <a:t>3/17/2017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95EBE3-414E-402A-A8BD-4AAEA0C15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262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405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507067" y="4050835"/>
            <a:ext cx="7766936"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3/17/2017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103241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mj-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3/17/2017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pic>
        <p:nvPicPr>
          <p:cNvPr id="7" name="Picture 6"/>
          <p:cNvPicPr>
            <a:picLocks noChangeAspect="1"/>
          </p:cNvPicPr>
          <p:nvPr userDrawn="1"/>
        </p:nvPicPr>
        <p:blipFill>
          <a:blip r:embed="rId2"/>
          <a:stretch>
            <a:fillRect/>
          </a:stretch>
        </p:blipFill>
        <p:spPr>
          <a:xfrm>
            <a:off x="10261558" y="4355689"/>
            <a:ext cx="1884559" cy="2497394"/>
          </a:xfrm>
          <a:prstGeom prst="trapezoi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87431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9"/>
            <a:ext cx="8596668"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3/17/2017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1898565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white">
                    <a:tint val="75000"/>
                  </a:prstClr>
                </a:solidFill>
              </a:rPr>
              <a:pPr/>
              <a:t>3/17/2017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2327406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3"/>
            <a:ext cx="4185623"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75746" y="2737247"/>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088385" y="2737247"/>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prstClr val="white">
                    <a:tint val="75000"/>
                  </a:prstClr>
                </a:solidFill>
              </a:rPr>
              <a:pPr/>
              <a:t>3/17/2017</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236898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Outlin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770" r="36616"/>
          <a:stretch/>
        </p:blipFill>
        <p:spPr>
          <a:xfrm>
            <a:off x="6338484" y="-17858"/>
            <a:ext cx="5853515" cy="6875858"/>
          </a:xfrm>
          <a:prstGeom prst="rect">
            <a:avLst/>
          </a:prstGeom>
        </p:spPr>
      </p:pic>
      <p:sp>
        <p:nvSpPr>
          <p:cNvPr id="9" name="Rectangle 8"/>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 name="Title 1"/>
          <p:cNvSpPr>
            <a:spLocks noGrp="1"/>
          </p:cNvSpPr>
          <p:nvPr>
            <p:ph type="title" hasCustomPrompt="1"/>
          </p:nvPr>
        </p:nvSpPr>
        <p:spPr>
          <a:xfrm>
            <a:off x="838200" y="365125"/>
            <a:ext cx="5344255" cy="1158875"/>
          </a:xfrm>
        </p:spPr>
        <p:txBody>
          <a:bodyPr>
            <a:noAutofit/>
          </a:bodyPr>
          <a:lstStyle>
            <a:lvl1pPr>
              <a:defRPr sz="3600" b="1" baseline="0">
                <a:solidFill>
                  <a:srgbClr val="002060"/>
                </a:solidFill>
              </a:defRPr>
            </a:lvl1pPr>
          </a:lstStyle>
          <a:p>
            <a:pPr lvl="0"/>
            <a:r>
              <a:rPr lang="en-US" sz="4400" dirty="0"/>
              <a:t>Presentation Outline</a:t>
            </a:r>
          </a:p>
        </p:txBody>
      </p:sp>
      <p:sp>
        <p:nvSpPr>
          <p:cNvPr id="3" name="Content Placeholder 2"/>
          <p:cNvSpPr>
            <a:spLocks noGrp="1"/>
          </p:cNvSpPr>
          <p:nvPr>
            <p:ph idx="1"/>
          </p:nvPr>
        </p:nvSpPr>
        <p:spPr>
          <a:xfrm>
            <a:off x="838200" y="1825625"/>
            <a:ext cx="5344255" cy="4093730"/>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0" name="Rectangle 9"/>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02311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solidFill>
                  <a:prstClr val="white">
                    <a:tint val="75000"/>
                  </a:prstClr>
                </a:solidFill>
              </a:rPr>
              <a:pPr/>
              <a:t>3/17/2017</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221428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prstClr val="white">
                    <a:tint val="75000"/>
                  </a:prstClr>
                </a:solidFill>
              </a:rPr>
              <a:pPr/>
              <a:t>3/17/2017</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180466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4760462" y="514926"/>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69"/>
            <a:ext cx="3854528"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white">
                    <a:tint val="75000"/>
                  </a:prstClr>
                </a:solidFill>
              </a:rPr>
              <a:pPr/>
              <a:t>3/17/2017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pic>
        <p:nvPicPr>
          <p:cNvPr id="8" name="Picture 7"/>
          <p:cNvPicPr>
            <a:picLocks noChangeAspect="1"/>
          </p:cNvPicPr>
          <p:nvPr userDrawn="1"/>
        </p:nvPicPr>
        <p:blipFill>
          <a:blip r:embed="rId2"/>
          <a:stretch>
            <a:fillRect/>
          </a:stretch>
        </p:blipFill>
        <p:spPr>
          <a:xfrm>
            <a:off x="5644858" y="2962617"/>
            <a:ext cx="902287" cy="932769"/>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5857" t="3746" r="7406" b="4564"/>
          <a:stretch/>
        </p:blipFill>
        <p:spPr>
          <a:xfrm>
            <a:off x="11099797" y="5791202"/>
            <a:ext cx="901704" cy="931199"/>
          </a:xfrm>
          <a:prstGeom prst="ellipse">
            <a:avLst/>
          </a:prstGeom>
        </p:spPr>
      </p:pic>
    </p:spTree>
    <p:extLst>
      <p:ext uri="{BB962C8B-B14F-4D97-AF65-F5344CB8AC3E}">
        <p14:creationId xmlns:p14="http://schemas.microsoft.com/office/powerpoint/2010/main" val="1085554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0"/>
            <a:ext cx="8596668"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677335" y="5367338"/>
            <a:ext cx="8596667"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white">
                    <a:tint val="75000"/>
                  </a:prstClr>
                </a:solidFill>
              </a:rPr>
              <a:pPr/>
              <a:t>3/17/2017</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833593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3/17/2017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2570563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3/17/2017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
        <p:nvSpPr>
          <p:cNvPr id="20" name="TextBox 19"/>
          <p:cNvSpPr txBox="1"/>
          <p:nvPr/>
        </p:nvSpPr>
        <p:spPr>
          <a:xfrm>
            <a:off x="541871" y="790378"/>
            <a:ext cx="609600" cy="584776"/>
          </a:xfrm>
          <a:prstGeom prst="rect">
            <a:avLst/>
          </a:prstGeom>
        </p:spPr>
        <p:txBody>
          <a:bodyPr vert="horz" lIns="68580" tIns="34290" rIns="68580" bIns="34290" rtlCol="0" anchor="ctr">
            <a:noAutofit/>
          </a:bodyPr>
          <a:lstStyle/>
          <a:p>
            <a:r>
              <a:rPr lang="en-US" sz="6000" dirty="0">
                <a:ln w="3175" cmpd="sng">
                  <a:noFill/>
                </a:ln>
                <a:solidFill>
                  <a:srgbClr val="FF0000"/>
                </a:solidFill>
                <a:latin typeface="Arial"/>
              </a:rPr>
              <a:t>“</a:t>
            </a:r>
          </a:p>
        </p:txBody>
      </p:sp>
      <p:sp>
        <p:nvSpPr>
          <p:cNvPr id="22" name="TextBox 21"/>
          <p:cNvSpPr txBox="1"/>
          <p:nvPr/>
        </p:nvSpPr>
        <p:spPr>
          <a:xfrm>
            <a:off x="8893011" y="2886556"/>
            <a:ext cx="609600" cy="584776"/>
          </a:xfrm>
          <a:prstGeom prst="rect">
            <a:avLst/>
          </a:prstGeom>
        </p:spPr>
        <p:txBody>
          <a:bodyPr vert="horz" lIns="68580" tIns="34290" rIns="68580" bIns="34290" rtlCol="0" anchor="ctr">
            <a:noAutofit/>
          </a:bodyPr>
          <a:lstStyle/>
          <a:p>
            <a:r>
              <a:rPr lang="en-US" sz="6000" dirty="0">
                <a:ln w="3175" cmpd="sng">
                  <a:noFill/>
                </a:ln>
                <a:solidFill>
                  <a:srgbClr val="FF0000"/>
                </a:solidFill>
                <a:latin typeface="Arial"/>
              </a:rPr>
              <a:t>”</a:t>
            </a:r>
          </a:p>
        </p:txBody>
      </p:sp>
    </p:spTree>
    <p:extLst>
      <p:ext uri="{BB962C8B-B14F-4D97-AF65-F5344CB8AC3E}">
        <p14:creationId xmlns:p14="http://schemas.microsoft.com/office/powerpoint/2010/main" val="1531759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3/17/2017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1570045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3/17/2017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
        <p:nvSpPr>
          <p:cNvPr id="24" name="TextBox 23"/>
          <p:cNvSpPr txBox="1"/>
          <p:nvPr/>
        </p:nvSpPr>
        <p:spPr>
          <a:xfrm>
            <a:off x="541871" y="790378"/>
            <a:ext cx="609600" cy="584776"/>
          </a:xfrm>
          <a:prstGeom prst="rect">
            <a:avLst/>
          </a:prstGeom>
        </p:spPr>
        <p:txBody>
          <a:bodyPr vert="horz" lIns="68580" tIns="34290" rIns="68580" bIns="34290" rtlCol="0" anchor="ctr">
            <a:noAutofit/>
          </a:bodyPr>
          <a:lstStyle/>
          <a:p>
            <a:r>
              <a:rPr lang="en-US" sz="6000" dirty="0">
                <a:ln w="3175" cmpd="sng">
                  <a:noFill/>
                </a:ln>
                <a:solidFill>
                  <a:srgbClr val="FF0000"/>
                </a:solidFill>
                <a:latin typeface="Arial"/>
              </a:rPr>
              <a:t>“</a:t>
            </a:r>
          </a:p>
        </p:txBody>
      </p:sp>
      <p:sp>
        <p:nvSpPr>
          <p:cNvPr id="25" name="TextBox 24"/>
          <p:cNvSpPr txBox="1"/>
          <p:nvPr/>
        </p:nvSpPr>
        <p:spPr>
          <a:xfrm>
            <a:off x="8893011" y="2886556"/>
            <a:ext cx="609600" cy="584776"/>
          </a:xfrm>
          <a:prstGeom prst="rect">
            <a:avLst/>
          </a:prstGeom>
        </p:spPr>
        <p:txBody>
          <a:bodyPr vert="horz" lIns="68580" tIns="34290" rIns="68580" bIns="34290" rtlCol="0" anchor="ctr">
            <a:noAutofit/>
          </a:bodyPr>
          <a:lstStyle/>
          <a:p>
            <a:r>
              <a:rPr lang="en-US" sz="6000" dirty="0">
                <a:ln w="3175" cmpd="sng">
                  <a:noFill/>
                </a:ln>
                <a:solidFill>
                  <a:srgbClr val="FF0000"/>
                </a:solidFill>
                <a:latin typeface="Arial"/>
              </a:rPr>
              <a:t>”</a:t>
            </a:r>
          </a:p>
        </p:txBody>
      </p:sp>
    </p:spTree>
    <p:extLst>
      <p:ext uri="{BB962C8B-B14F-4D97-AF65-F5344CB8AC3E}">
        <p14:creationId xmlns:p14="http://schemas.microsoft.com/office/powerpoint/2010/main" val="2791229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3/17/2017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2199402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3/17/2017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4045440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umber List 1">
    <p:spTree>
      <p:nvGrpSpPr>
        <p:cNvPr id="1" name=""/>
        <p:cNvGrpSpPr/>
        <p:nvPr/>
      </p:nvGrpSpPr>
      <p:grpSpPr>
        <a:xfrm>
          <a:off x="0" y="0"/>
          <a:ext cx="0" cy="0"/>
          <a:chOff x="0" y="0"/>
          <a:chExt cx="0" cy="0"/>
        </a:xfrm>
      </p:grpSpPr>
      <p:sp>
        <p:nvSpPr>
          <p:cNvPr id="19" name="Rectangle 18"/>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35" b="13395"/>
          <a:stretch/>
        </p:blipFill>
        <p:spPr>
          <a:xfrm>
            <a:off x="-3173" y="1"/>
            <a:ext cx="3839513" cy="2992581"/>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94" t="36048" r="32775" b="15651"/>
          <a:stretch/>
        </p:blipFill>
        <p:spPr>
          <a:xfrm>
            <a:off x="0" y="3055582"/>
            <a:ext cx="3823855" cy="3053119"/>
          </a:xfrm>
          <a:prstGeom prst="rect">
            <a:avLst/>
          </a:prstGeom>
        </p:spPr>
      </p:pic>
      <p:sp>
        <p:nvSpPr>
          <p:cNvPr id="16" name="Text Placeholder 15"/>
          <p:cNvSpPr>
            <a:spLocks noGrp="1"/>
          </p:cNvSpPr>
          <p:nvPr>
            <p:ph type="body" sz="quarter" idx="10"/>
          </p:nvPr>
        </p:nvSpPr>
        <p:spPr>
          <a:xfrm>
            <a:off x="6125113" y="1588631"/>
            <a:ext cx="5322598" cy="185896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5"/>
          <p:cNvSpPr>
            <a:spLocks noGrp="1"/>
          </p:cNvSpPr>
          <p:nvPr>
            <p:ph type="body" sz="quarter" idx="11"/>
          </p:nvPr>
        </p:nvSpPr>
        <p:spPr>
          <a:xfrm>
            <a:off x="6125113" y="4124657"/>
            <a:ext cx="5322598" cy="185896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0"/>
          <p:cNvSpPr>
            <a:spLocks noGrp="1"/>
          </p:cNvSpPr>
          <p:nvPr>
            <p:ph type="body" sz="quarter" idx="12" hasCustomPrompt="1"/>
          </p:nvPr>
        </p:nvSpPr>
        <p:spPr>
          <a:xfrm>
            <a:off x="4860303" y="261677"/>
            <a:ext cx="6588125" cy="928688"/>
          </a:xfrm>
        </p:spPr>
        <p:txBody>
          <a:bodyPr>
            <a:normAutofit/>
          </a:bodyPr>
          <a:lstStyle>
            <a:lvl1pPr marL="0" indent="0">
              <a:buNone/>
              <a:defRPr sz="4400" b="1">
                <a:solidFill>
                  <a:srgbClr val="002060"/>
                </a:solidFill>
                <a:latin typeface="+mj-lt"/>
              </a:defRPr>
            </a:lvl1pPr>
            <a:lvl2pPr marL="457200" indent="0">
              <a:buNone/>
              <a:defRPr/>
            </a:lvl2pPr>
          </a:lstStyle>
          <a:p>
            <a:pPr lvl="0"/>
            <a:r>
              <a:rPr lang="en-US" dirty="0"/>
              <a:t>Edit Title of Slide</a:t>
            </a:r>
          </a:p>
        </p:txBody>
      </p:sp>
      <p:sp>
        <p:nvSpPr>
          <p:cNvPr id="20" name="Text Placeholder 7"/>
          <p:cNvSpPr>
            <a:spLocks noGrp="1"/>
          </p:cNvSpPr>
          <p:nvPr>
            <p:ph type="body" sz="quarter" idx="14"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8" name="Rectangle 17"/>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264659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1"/>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1"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3/17/2017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1516432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Text Placeholder 2"/>
          <p:cNvSpPr>
            <a:spLocks noGrp="1"/>
          </p:cNvSpPr>
          <p:nvPr>
            <p:ph type="body"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3/17/2017</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72241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9" indent="0" algn="ctr">
              <a:buNone/>
              <a:defRPr sz="2000"/>
            </a:lvl2pPr>
            <a:lvl3pPr marL="914419" indent="0" algn="ctr">
              <a:buNone/>
              <a:defRPr sz="1800"/>
            </a:lvl3pPr>
            <a:lvl4pPr marL="1371628" indent="0" algn="ctr">
              <a:buNone/>
              <a:defRPr sz="1600"/>
            </a:lvl4pPr>
            <a:lvl5pPr marL="1828837" indent="0" algn="ctr">
              <a:buNone/>
              <a:defRPr sz="1600"/>
            </a:lvl5pPr>
            <a:lvl6pPr marL="2286046" indent="0" algn="ctr">
              <a:buNone/>
              <a:defRPr sz="1600"/>
            </a:lvl6pPr>
            <a:lvl7pPr marL="2743256" indent="0" algn="ctr">
              <a:buNone/>
              <a:defRPr sz="1600"/>
            </a:lvl7pPr>
            <a:lvl8pPr marL="3200465" indent="0" algn="ctr">
              <a:buNone/>
              <a:defRPr sz="1600"/>
            </a:lvl8pPr>
            <a:lvl9pPr marL="365767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616C45-80BB-432F-BC91-A59BB2C9F941}" type="datetimeFigureOut">
              <a:rPr lang="en-US" smtClean="0">
                <a:solidFill>
                  <a:prstClr val="black">
                    <a:tint val="75000"/>
                  </a:prstClr>
                </a:solidFill>
              </a:rPr>
              <a:pPr/>
              <a:t>3/17/2017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95EBE3-414E-402A-A8BD-4AAEA0C15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4280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616C45-80BB-432F-BC91-A59BB2C9F941}" type="datetimeFigureOut">
              <a:rPr lang="en-US" smtClean="0">
                <a:solidFill>
                  <a:prstClr val="black">
                    <a:tint val="75000"/>
                  </a:prstClr>
                </a:solidFill>
              </a:rPr>
              <a:pPr/>
              <a:t>3/17/2017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95EBE3-414E-402A-A8BD-4AAEA0C15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572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6"/>
            <a:ext cx="10515600" cy="1500187"/>
          </a:xfrm>
        </p:spPr>
        <p:txBody>
          <a:bodyPr/>
          <a:lstStyle>
            <a:lvl1pPr marL="0" indent="0">
              <a:buNone/>
              <a:defRPr sz="2400">
                <a:solidFill>
                  <a:schemeClr val="tx1"/>
                </a:solidFill>
              </a:defRPr>
            </a:lvl1pPr>
            <a:lvl2pPr marL="457209" indent="0">
              <a:buNone/>
              <a:defRPr sz="2000">
                <a:solidFill>
                  <a:schemeClr val="tx1">
                    <a:tint val="75000"/>
                  </a:schemeClr>
                </a:solidFill>
              </a:defRPr>
            </a:lvl2pPr>
            <a:lvl3pPr marL="914419" indent="0">
              <a:buNone/>
              <a:defRPr sz="1800">
                <a:solidFill>
                  <a:schemeClr val="tx1">
                    <a:tint val="75000"/>
                  </a:schemeClr>
                </a:solidFill>
              </a:defRPr>
            </a:lvl3pPr>
            <a:lvl4pPr marL="1371628"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6" indent="0">
              <a:buNone/>
              <a:defRPr sz="1600">
                <a:solidFill>
                  <a:schemeClr val="tx1">
                    <a:tint val="75000"/>
                  </a:schemeClr>
                </a:solidFill>
              </a:defRPr>
            </a:lvl7pPr>
            <a:lvl8pPr marL="3200465" indent="0">
              <a:buNone/>
              <a:defRPr sz="1600">
                <a:solidFill>
                  <a:schemeClr val="tx1">
                    <a:tint val="75000"/>
                  </a:schemeClr>
                </a:solidFill>
              </a:defRPr>
            </a:lvl8pPr>
            <a:lvl9pPr marL="365767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616C45-80BB-432F-BC91-A59BB2C9F941}" type="datetimeFigureOut">
              <a:rPr lang="en-US" smtClean="0">
                <a:solidFill>
                  <a:prstClr val="black">
                    <a:tint val="75000"/>
                  </a:prstClr>
                </a:solidFill>
              </a:rPr>
              <a:pPr/>
              <a:t>3/17/2017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95EBE3-414E-402A-A8BD-4AAEA0C15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388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616C45-80BB-432F-BC91-A59BB2C9F941}" type="datetimeFigureOut">
              <a:rPr lang="en-US" smtClean="0">
                <a:solidFill>
                  <a:prstClr val="black">
                    <a:tint val="75000"/>
                  </a:prstClr>
                </a:solidFill>
              </a:rPr>
              <a:pPr/>
              <a:t>3/17/2017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95EBE3-414E-402A-A8BD-4AAEA0C15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989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9" indent="0">
              <a:buNone/>
              <a:defRPr sz="2000" b="1"/>
            </a:lvl2pPr>
            <a:lvl3pPr marL="914419" indent="0">
              <a:buNone/>
              <a:defRPr sz="1800" b="1"/>
            </a:lvl3pPr>
            <a:lvl4pPr marL="1371628" indent="0">
              <a:buNone/>
              <a:defRPr sz="1600" b="1"/>
            </a:lvl4pPr>
            <a:lvl5pPr marL="1828837" indent="0">
              <a:buNone/>
              <a:defRPr sz="1600" b="1"/>
            </a:lvl5pPr>
            <a:lvl6pPr marL="2286046" indent="0">
              <a:buNone/>
              <a:defRPr sz="1600" b="1"/>
            </a:lvl6pPr>
            <a:lvl7pPr marL="2743256" indent="0">
              <a:buNone/>
              <a:defRPr sz="1600" b="1"/>
            </a:lvl7pPr>
            <a:lvl8pPr marL="3200465" indent="0">
              <a:buNone/>
              <a:defRPr sz="1600" b="1"/>
            </a:lvl8pPr>
            <a:lvl9pPr marL="3657674"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9" indent="0">
              <a:buNone/>
              <a:defRPr sz="2000" b="1"/>
            </a:lvl2pPr>
            <a:lvl3pPr marL="914419" indent="0">
              <a:buNone/>
              <a:defRPr sz="1800" b="1"/>
            </a:lvl3pPr>
            <a:lvl4pPr marL="1371628" indent="0">
              <a:buNone/>
              <a:defRPr sz="1600" b="1"/>
            </a:lvl4pPr>
            <a:lvl5pPr marL="1828837" indent="0">
              <a:buNone/>
              <a:defRPr sz="1600" b="1"/>
            </a:lvl5pPr>
            <a:lvl6pPr marL="2286046" indent="0">
              <a:buNone/>
              <a:defRPr sz="1600" b="1"/>
            </a:lvl6pPr>
            <a:lvl7pPr marL="2743256" indent="0">
              <a:buNone/>
              <a:defRPr sz="1600" b="1"/>
            </a:lvl7pPr>
            <a:lvl8pPr marL="3200465" indent="0">
              <a:buNone/>
              <a:defRPr sz="1600" b="1"/>
            </a:lvl8pPr>
            <a:lvl9pPr marL="3657674"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616C45-80BB-432F-BC91-A59BB2C9F941}" type="datetimeFigureOut">
              <a:rPr lang="en-US" smtClean="0">
                <a:solidFill>
                  <a:prstClr val="black">
                    <a:tint val="75000"/>
                  </a:prstClr>
                </a:solidFill>
              </a:rPr>
              <a:pPr/>
              <a:t>3/17/2017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95EBE3-414E-402A-A8BD-4AAEA0C15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0386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616C45-80BB-432F-BC91-A59BB2C9F941}" type="datetimeFigureOut">
              <a:rPr lang="en-US" smtClean="0">
                <a:solidFill>
                  <a:prstClr val="black">
                    <a:tint val="75000"/>
                  </a:prstClr>
                </a:solidFill>
              </a:rPr>
              <a:pPr/>
              <a:t>3/17/2017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95EBE3-414E-402A-A8BD-4AAEA0C15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992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616C45-80BB-432F-BC91-A59BB2C9F941}" type="datetimeFigureOut">
              <a:rPr lang="en-US" smtClean="0">
                <a:solidFill>
                  <a:prstClr val="black">
                    <a:tint val="75000"/>
                  </a:prstClr>
                </a:solidFill>
              </a:rPr>
              <a:pPr/>
              <a:t>3/17/2017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95EBE3-414E-402A-A8BD-4AAEA0C15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318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9" indent="0">
              <a:buNone/>
              <a:defRPr sz="1400"/>
            </a:lvl2pPr>
            <a:lvl3pPr marL="914419" indent="0">
              <a:buNone/>
              <a:defRPr sz="1200"/>
            </a:lvl3pPr>
            <a:lvl4pPr marL="1371628" indent="0">
              <a:buNone/>
              <a:defRPr sz="1000"/>
            </a:lvl4pPr>
            <a:lvl5pPr marL="1828837" indent="0">
              <a:buNone/>
              <a:defRPr sz="1000"/>
            </a:lvl5pPr>
            <a:lvl6pPr marL="2286046" indent="0">
              <a:buNone/>
              <a:defRPr sz="1000"/>
            </a:lvl6pPr>
            <a:lvl7pPr marL="2743256" indent="0">
              <a:buNone/>
              <a:defRPr sz="1000"/>
            </a:lvl7pPr>
            <a:lvl8pPr marL="3200465" indent="0">
              <a:buNone/>
              <a:defRPr sz="1000"/>
            </a:lvl8pPr>
            <a:lvl9pPr marL="365767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616C45-80BB-432F-BC91-A59BB2C9F941}" type="datetimeFigureOut">
              <a:rPr lang="en-US" smtClean="0">
                <a:solidFill>
                  <a:prstClr val="black">
                    <a:tint val="75000"/>
                  </a:prstClr>
                </a:solidFill>
              </a:rPr>
              <a:pPr/>
              <a:t>3/17/2017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95EBE3-414E-402A-A8BD-4AAEA0C15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88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 Blu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p:cNvSpPr/>
          <p:nvPr userDrawn="1"/>
        </p:nvSpPr>
        <p:spPr>
          <a:xfrm>
            <a:off x="0" y="0"/>
            <a:ext cx="12192000" cy="6858000"/>
          </a:xfrm>
          <a:prstGeom prst="rect">
            <a:avLst/>
          </a:prstGeom>
          <a:solidFill>
            <a:srgbClr val="0D3DE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0" y="2433926"/>
            <a:ext cx="12192000" cy="1990148"/>
          </a:xfrm>
        </p:spPr>
        <p:txBody>
          <a:bodyPr>
            <a:noAutofit/>
          </a:bodyPr>
          <a:lstStyle>
            <a:lvl1pPr algn="ctr">
              <a:defRPr sz="8000" baseline="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TRANSITION TITLE</a:t>
            </a:r>
          </a:p>
        </p:txBody>
      </p:sp>
      <p:sp>
        <p:nvSpPr>
          <p:cNvPr id="9" name="Text Placeholder 7"/>
          <p:cNvSpPr>
            <a:spLocks noGrp="1"/>
          </p:cNvSpPr>
          <p:nvPr>
            <p:ph type="body" sz="quarter" idx="10"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490602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209" indent="0">
              <a:buNone/>
              <a:defRPr sz="2800"/>
            </a:lvl2pPr>
            <a:lvl3pPr marL="914419" indent="0">
              <a:buNone/>
              <a:defRPr sz="2400"/>
            </a:lvl3pPr>
            <a:lvl4pPr marL="1371628" indent="0">
              <a:buNone/>
              <a:defRPr sz="2000"/>
            </a:lvl4pPr>
            <a:lvl5pPr marL="1828837" indent="0">
              <a:buNone/>
              <a:defRPr sz="2000"/>
            </a:lvl5pPr>
            <a:lvl6pPr marL="2286046" indent="0">
              <a:buNone/>
              <a:defRPr sz="2000"/>
            </a:lvl6pPr>
            <a:lvl7pPr marL="2743256" indent="0">
              <a:buNone/>
              <a:defRPr sz="2000"/>
            </a:lvl7pPr>
            <a:lvl8pPr marL="3200465" indent="0">
              <a:buNone/>
              <a:defRPr sz="2000"/>
            </a:lvl8pPr>
            <a:lvl9pPr marL="365767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9" indent="0">
              <a:buNone/>
              <a:defRPr sz="1400"/>
            </a:lvl2pPr>
            <a:lvl3pPr marL="914419" indent="0">
              <a:buNone/>
              <a:defRPr sz="1200"/>
            </a:lvl3pPr>
            <a:lvl4pPr marL="1371628" indent="0">
              <a:buNone/>
              <a:defRPr sz="1000"/>
            </a:lvl4pPr>
            <a:lvl5pPr marL="1828837" indent="0">
              <a:buNone/>
              <a:defRPr sz="1000"/>
            </a:lvl5pPr>
            <a:lvl6pPr marL="2286046" indent="0">
              <a:buNone/>
              <a:defRPr sz="1000"/>
            </a:lvl6pPr>
            <a:lvl7pPr marL="2743256" indent="0">
              <a:buNone/>
              <a:defRPr sz="1000"/>
            </a:lvl7pPr>
            <a:lvl8pPr marL="3200465" indent="0">
              <a:buNone/>
              <a:defRPr sz="1000"/>
            </a:lvl8pPr>
            <a:lvl9pPr marL="365767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616C45-80BB-432F-BC91-A59BB2C9F941}" type="datetimeFigureOut">
              <a:rPr lang="en-US" smtClean="0">
                <a:solidFill>
                  <a:prstClr val="black">
                    <a:tint val="75000"/>
                  </a:prstClr>
                </a:solidFill>
              </a:rPr>
              <a:pPr/>
              <a:t>3/17/2017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95EBE3-414E-402A-A8BD-4AAEA0C15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406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616C45-80BB-432F-BC91-A59BB2C9F941}" type="datetimeFigureOut">
              <a:rPr lang="en-US" smtClean="0">
                <a:solidFill>
                  <a:prstClr val="black">
                    <a:tint val="75000"/>
                  </a:prstClr>
                </a:solidFill>
              </a:rPr>
              <a:pPr/>
              <a:t>3/17/2017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95EBE3-414E-402A-A8BD-4AAEA0C15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4382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616C45-80BB-432F-BC91-A59BB2C9F941}" type="datetimeFigureOut">
              <a:rPr lang="en-US" smtClean="0">
                <a:solidFill>
                  <a:prstClr val="black">
                    <a:tint val="75000"/>
                  </a:prstClr>
                </a:solidFill>
              </a:rPr>
              <a:pPr/>
              <a:t>3/17/2017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95EBE3-414E-402A-A8BD-4AAEA0C15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793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9" name="Rectangle 8"/>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35" b="13395"/>
          <a:stretch/>
        </p:blipFill>
        <p:spPr>
          <a:xfrm>
            <a:off x="-3174" y="1"/>
            <a:ext cx="3857289" cy="3006436"/>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94" t="36048" r="32775" b="15651"/>
          <a:stretch/>
        </p:blipFill>
        <p:spPr>
          <a:xfrm>
            <a:off x="0" y="3044521"/>
            <a:ext cx="3837709" cy="3064179"/>
          </a:xfrm>
          <a:prstGeom prst="rect">
            <a:avLst/>
          </a:prstGeom>
        </p:spPr>
      </p:pic>
      <p:sp>
        <p:nvSpPr>
          <p:cNvPr id="11" name="Text Placeholder 10"/>
          <p:cNvSpPr>
            <a:spLocks noGrp="1"/>
          </p:cNvSpPr>
          <p:nvPr>
            <p:ph type="body" sz="quarter" idx="10" hasCustomPrompt="1"/>
          </p:nvPr>
        </p:nvSpPr>
        <p:spPr>
          <a:xfrm>
            <a:off x="4788169" y="2103283"/>
            <a:ext cx="6984732" cy="3615267"/>
          </a:xfrm>
        </p:spPr>
        <p:txBody>
          <a:bodyPr/>
          <a:lstStyle>
            <a:lvl1pPr>
              <a:defRPr/>
            </a:lvl1pPr>
          </a:lstStyle>
          <a:p>
            <a:pPr lvl="0"/>
            <a:r>
              <a:rPr lang="en-US" dirty="0"/>
              <a:t>Enter Objectives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788168" y="451097"/>
            <a:ext cx="6424798" cy="1143940"/>
          </a:xfrm>
        </p:spPr>
        <p:txBody>
          <a:bodyPr/>
          <a:lstStyle>
            <a:lvl1pPr>
              <a:defRPr b="1">
                <a:solidFill>
                  <a:srgbClr val="002060"/>
                </a:solidFill>
              </a:defRPr>
            </a:lvl1pPr>
          </a:lstStyle>
          <a:p>
            <a:r>
              <a:rPr lang="en-US" dirty="0"/>
              <a:t>Title of Slide Here</a:t>
            </a:r>
          </a:p>
        </p:txBody>
      </p:sp>
      <p:sp>
        <p:nvSpPr>
          <p:cNvPr id="10" name="Text Placeholder 7"/>
          <p:cNvSpPr>
            <a:spLocks noGrp="1"/>
          </p:cNvSpPr>
          <p:nvPr>
            <p:ph type="body" sz="quarter" idx="11"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3" name="Rectangle 12"/>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3496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 Information">
    <p:spTree>
      <p:nvGrpSpPr>
        <p:cNvPr id="1" name=""/>
        <p:cNvGrpSpPr/>
        <p:nvPr/>
      </p:nvGrpSpPr>
      <p:grpSpPr>
        <a:xfrm>
          <a:off x="0" y="0"/>
          <a:ext cx="0" cy="0"/>
          <a:chOff x="0" y="0"/>
          <a:chExt cx="0" cy="0"/>
        </a:xfrm>
      </p:grpSpPr>
      <p:sp>
        <p:nvSpPr>
          <p:cNvPr id="10" name="Rectangle 9"/>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 name="Picture Placeholder 5"/>
          <p:cNvSpPr>
            <a:spLocks noGrp="1"/>
          </p:cNvSpPr>
          <p:nvPr>
            <p:ph type="pic" sz="quarter" idx="10" hasCustomPrompt="1"/>
          </p:nvPr>
        </p:nvSpPr>
        <p:spPr>
          <a:xfrm>
            <a:off x="6781800" y="1277938"/>
            <a:ext cx="5051425" cy="4234311"/>
          </a:xfrm>
        </p:spPr>
        <p:txBody>
          <a:bodyPr/>
          <a:lstStyle>
            <a:lvl1pPr>
              <a:defRPr/>
            </a:lvl1pPr>
          </a:lstStyle>
          <a:p>
            <a:r>
              <a:rPr lang="en-US" dirty="0"/>
              <a:t>Place Image Here</a:t>
            </a:r>
          </a:p>
        </p:txBody>
      </p:sp>
      <p:sp>
        <p:nvSpPr>
          <p:cNvPr id="7" name="Content Placeholder 2"/>
          <p:cNvSpPr>
            <a:spLocks noGrp="1"/>
          </p:cNvSpPr>
          <p:nvPr>
            <p:ph idx="1" hasCustomPrompt="1"/>
          </p:nvPr>
        </p:nvSpPr>
        <p:spPr>
          <a:xfrm>
            <a:off x="533400" y="1277939"/>
            <a:ext cx="6027057" cy="4234310"/>
          </a:xfrm>
        </p:spPr>
        <p:txBody>
          <a:bodyPr/>
          <a:lstStyle>
            <a:lvl1pPr>
              <a:defRPr sz="3200" baseline="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hasCustomPrompt="1"/>
          </p:nvPr>
        </p:nvSpPr>
        <p:spPr>
          <a:xfrm>
            <a:off x="533400" y="342900"/>
            <a:ext cx="6027057" cy="935038"/>
          </a:xfrm>
        </p:spPr>
        <p:txBody>
          <a:bodyPr anchor="b">
            <a:normAutofit/>
          </a:bodyPr>
          <a:lstStyle>
            <a:lvl1pPr>
              <a:defRPr sz="4400" b="1" baseline="0">
                <a:solidFill>
                  <a:srgbClr val="002060"/>
                </a:solidFill>
              </a:defRPr>
            </a:lvl1pPr>
          </a:lstStyle>
          <a:p>
            <a:r>
              <a:rPr lang="en-US" dirty="0"/>
              <a:t>Title of Slide Here</a:t>
            </a:r>
          </a:p>
        </p:txBody>
      </p:sp>
      <p:sp>
        <p:nvSpPr>
          <p:cNvPr id="11" name="Text Placeholder 7"/>
          <p:cNvSpPr>
            <a:spLocks noGrp="1"/>
          </p:cNvSpPr>
          <p:nvPr>
            <p:ph type="body" sz="quarter" idx="11"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9" name="Rectangle 8"/>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31019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Gold">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userDrawn="1"/>
        </p:nvSpPr>
        <p:spPr>
          <a:xfrm>
            <a:off x="-13448" y="13854"/>
            <a:ext cx="12192001" cy="6844553"/>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2718147"/>
            <a:ext cx="12192000" cy="1435966"/>
          </a:xfrm>
        </p:spPr>
        <p:txBody>
          <a:bodyPr>
            <a:normAutofit/>
          </a:bodyPr>
          <a:lstStyle>
            <a:lvl1pPr algn="ctr">
              <a:defRPr sz="8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dirty="0"/>
              <a:t>TRANSITION TITLE</a:t>
            </a:r>
          </a:p>
        </p:txBody>
      </p:sp>
      <p:sp>
        <p:nvSpPr>
          <p:cNvPr id="8" name="Text Placeholder 7"/>
          <p:cNvSpPr>
            <a:spLocks noGrp="1"/>
          </p:cNvSpPr>
          <p:nvPr>
            <p:ph type="body" sz="quarter" idx="10"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39873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vy Text">
    <p:spTree>
      <p:nvGrpSpPr>
        <p:cNvPr id="1" name=""/>
        <p:cNvGrpSpPr/>
        <p:nvPr/>
      </p:nvGrpSpPr>
      <p:grpSpPr>
        <a:xfrm>
          <a:off x="0" y="0"/>
          <a:ext cx="0" cy="0"/>
          <a:chOff x="0" y="0"/>
          <a:chExt cx="0" cy="0"/>
        </a:xfrm>
      </p:grpSpPr>
      <p:sp>
        <p:nvSpPr>
          <p:cNvPr id="12" name="Rectangle 11"/>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cxnSp>
        <p:nvCxnSpPr>
          <p:cNvPr id="13" name="Straight Connector 12"/>
          <p:cNvCxnSpPr/>
          <p:nvPr/>
        </p:nvCxnSpPr>
        <p:spPr>
          <a:xfrm>
            <a:off x="1224917" y="4638322"/>
            <a:ext cx="0" cy="8309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24917" y="1875414"/>
            <a:ext cx="0" cy="8309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itle 16"/>
          <p:cNvSpPr>
            <a:spLocks noGrp="1"/>
          </p:cNvSpPr>
          <p:nvPr>
            <p:ph type="title" hasCustomPrompt="1"/>
          </p:nvPr>
        </p:nvSpPr>
        <p:spPr/>
        <p:txBody>
          <a:bodyPr/>
          <a:lstStyle>
            <a:lvl1pPr>
              <a:defRPr b="1">
                <a:solidFill>
                  <a:srgbClr val="002060"/>
                </a:solidFill>
              </a:defRPr>
            </a:lvl1pPr>
          </a:lstStyle>
          <a:p>
            <a:r>
              <a:rPr lang="en-US" dirty="0"/>
              <a:t>Title of Slide Here</a:t>
            </a:r>
          </a:p>
        </p:txBody>
      </p:sp>
      <p:sp>
        <p:nvSpPr>
          <p:cNvPr id="19" name="Text Placeholder 18"/>
          <p:cNvSpPr>
            <a:spLocks noGrp="1"/>
          </p:cNvSpPr>
          <p:nvPr>
            <p:ph type="body" sz="quarter" idx="10" hasCustomPrompt="1"/>
          </p:nvPr>
        </p:nvSpPr>
        <p:spPr>
          <a:xfrm>
            <a:off x="1509713" y="1874838"/>
            <a:ext cx="9844087" cy="1825625"/>
          </a:xfrm>
        </p:spPr>
        <p:txBody>
          <a:bodyPr/>
          <a:lstStyle>
            <a:lvl1pPr>
              <a:defRPr baseline="0">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0"/>
          <p:cNvSpPr>
            <a:spLocks noGrp="1"/>
          </p:cNvSpPr>
          <p:nvPr>
            <p:ph type="body" sz="quarter" idx="11" hasCustomPrompt="1"/>
          </p:nvPr>
        </p:nvSpPr>
        <p:spPr>
          <a:xfrm>
            <a:off x="1450975" y="4092575"/>
            <a:ext cx="9902825" cy="1887538"/>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sz="quarter" idx="12" hasCustomPrompt="1"/>
          </p:nvPr>
        </p:nvSpPr>
        <p:spPr>
          <a:xfrm>
            <a:off x="504350" y="4693020"/>
            <a:ext cx="768672" cy="901266"/>
          </a:xfrm>
        </p:spPr>
        <p:txBody>
          <a:bodyPr>
            <a:normAutofit/>
          </a:bodyPr>
          <a:lstStyle>
            <a:lvl1pPr marL="0" indent="0">
              <a:buNone/>
              <a:defRPr sz="6600" b="1">
                <a:solidFill>
                  <a:srgbClr val="FFC000"/>
                </a:solidFill>
                <a:latin typeface="+mj-lt"/>
              </a:defRPr>
            </a:lvl1pPr>
          </a:lstStyle>
          <a:p>
            <a:pPr lvl="0"/>
            <a:r>
              <a:rPr lang="en-US" dirty="0"/>
              <a:t>2</a:t>
            </a:r>
          </a:p>
        </p:txBody>
      </p:sp>
      <p:sp>
        <p:nvSpPr>
          <p:cNvPr id="5" name="Text Placeholder 4"/>
          <p:cNvSpPr>
            <a:spLocks noGrp="1"/>
          </p:cNvSpPr>
          <p:nvPr>
            <p:ph type="body" sz="quarter" idx="13" hasCustomPrompt="1"/>
          </p:nvPr>
        </p:nvSpPr>
        <p:spPr>
          <a:xfrm>
            <a:off x="504350" y="1892622"/>
            <a:ext cx="720567" cy="998455"/>
          </a:xfrm>
        </p:spPr>
        <p:txBody>
          <a:bodyPr>
            <a:normAutofit/>
          </a:bodyPr>
          <a:lstStyle>
            <a:lvl1pPr marL="0" indent="0">
              <a:buNone/>
              <a:defRPr sz="7200">
                <a:solidFill>
                  <a:srgbClr val="FFC000"/>
                </a:solidFill>
              </a:defRPr>
            </a:lvl1pPr>
          </a:lstStyle>
          <a:p>
            <a:pPr lvl="0"/>
            <a:r>
              <a:rPr lang="en-US" dirty="0"/>
              <a:t>1</a:t>
            </a:r>
          </a:p>
        </p:txBody>
      </p:sp>
      <p:sp>
        <p:nvSpPr>
          <p:cNvPr id="11" name="Text Placeholder 7"/>
          <p:cNvSpPr>
            <a:spLocks noGrp="1"/>
          </p:cNvSpPr>
          <p:nvPr>
            <p:ph type="body" sz="quarter" idx="14"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15" name="Rectangle 14"/>
          <p:cNvSpPr/>
          <p:nvPr userDrawn="1"/>
        </p:nvSpPr>
        <p:spPr>
          <a:xfrm>
            <a:off x="0" y="6126806"/>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30484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Goal Slide">
    <p:spTree>
      <p:nvGrpSpPr>
        <p:cNvPr id="1" name=""/>
        <p:cNvGrpSpPr/>
        <p:nvPr/>
      </p:nvGrpSpPr>
      <p:grpSpPr>
        <a:xfrm>
          <a:off x="0" y="0"/>
          <a:ext cx="0" cy="0"/>
          <a:chOff x="0" y="0"/>
          <a:chExt cx="0" cy="0"/>
        </a:xfrm>
      </p:grpSpPr>
      <p:sp>
        <p:nvSpPr>
          <p:cNvPr id="7" name="Rectangle 6"/>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3" name="Text Placeholder 2"/>
          <p:cNvSpPr>
            <a:spLocks noGrp="1"/>
          </p:cNvSpPr>
          <p:nvPr>
            <p:ph type="body" sz="quarter" idx="10" hasCustomPrompt="1"/>
          </p:nvPr>
        </p:nvSpPr>
        <p:spPr>
          <a:xfrm>
            <a:off x="803564" y="4212216"/>
            <a:ext cx="11014363" cy="526039"/>
          </a:xfrm>
        </p:spPr>
        <p:txBody>
          <a:bodyPr>
            <a:normAutofit/>
          </a:bodyPr>
          <a:lstStyle>
            <a:lvl1pPr marL="0" indent="0" algn="ctr">
              <a:buNone/>
              <a:defRPr lang="en-US" sz="3200" b="1" i="0" smtClean="0">
                <a:effectLst/>
                <a:latin typeface="+mj-lt"/>
              </a:defRPr>
            </a:lvl1pPr>
            <a:lvl5pPr marL="1828800" indent="0" algn="l">
              <a:buNone/>
              <a:defRPr sz="2400" baseline="0">
                <a:solidFill>
                  <a:srgbClr val="002060"/>
                </a:solidFill>
              </a:defRPr>
            </a:lvl5pPr>
          </a:lstStyle>
          <a:p>
            <a:pPr lvl="0"/>
            <a:r>
              <a:rPr lang="en-US" dirty="0"/>
              <a:t>Enter Goal Here</a:t>
            </a:r>
          </a:p>
        </p:txBody>
      </p:sp>
      <p:sp>
        <p:nvSpPr>
          <p:cNvPr id="5" name="Rectangle 4"/>
          <p:cNvSpPr/>
          <p:nvPr userDrawn="1"/>
        </p:nvSpPr>
        <p:spPr>
          <a:xfrm>
            <a:off x="0" y="2159647"/>
            <a:ext cx="12192000" cy="19478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0" y="2521342"/>
            <a:ext cx="12191999" cy="1224505"/>
          </a:xfrm>
        </p:spPr>
        <p:txBody>
          <a:bodyPr>
            <a:noAutofit/>
          </a:bodyPr>
          <a:lstStyle>
            <a:lvl1pPr algn="ctr">
              <a:defRPr sz="12000" b="1">
                <a:solidFill>
                  <a:srgbClr val="FFC000"/>
                </a:solidFill>
                <a:latin typeface="Arial Black" panose="020B0A04020102020204" pitchFamily="34" charset="0"/>
              </a:defRPr>
            </a:lvl1pPr>
          </a:lstStyle>
          <a:p>
            <a:r>
              <a:rPr lang="en-US" dirty="0"/>
              <a:t>###</a:t>
            </a:r>
          </a:p>
        </p:txBody>
      </p:sp>
      <p:sp>
        <p:nvSpPr>
          <p:cNvPr id="10" name="Text Placeholder 7"/>
          <p:cNvSpPr>
            <a:spLocks noGrp="1"/>
          </p:cNvSpPr>
          <p:nvPr>
            <p:ph type="body" sz="quarter" idx="11"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4" name="Text Placeholder 3"/>
          <p:cNvSpPr>
            <a:spLocks noGrp="1"/>
          </p:cNvSpPr>
          <p:nvPr>
            <p:ph type="body" sz="quarter" idx="12" hasCustomPrompt="1"/>
          </p:nvPr>
        </p:nvSpPr>
        <p:spPr>
          <a:xfrm>
            <a:off x="803563" y="4738688"/>
            <a:ext cx="11014364" cy="1236523"/>
          </a:xfrm>
        </p:spPr>
        <p:txBody>
          <a:bodyPr>
            <a:normAutofit/>
          </a:bodyPr>
          <a:lstStyle>
            <a:lvl1pPr marL="0" indent="0" algn="ctr">
              <a:buNone/>
              <a:defRPr sz="2000" baseline="0"/>
            </a:lvl1pPr>
          </a:lstStyle>
          <a:p>
            <a:pPr lvl="0"/>
            <a:r>
              <a:rPr lang="en-US" dirty="0"/>
              <a:t>Enter Text Here</a:t>
            </a:r>
          </a:p>
        </p:txBody>
      </p:sp>
      <p:sp>
        <p:nvSpPr>
          <p:cNvPr id="11" name="Rectangle 10"/>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00511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FD1963-D8C8-4AB5-943F-7C9A90A117EA}" type="datetimeFigureOut">
              <a:rPr lang="en-US" smtClean="0"/>
              <a:t>3/17/2017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98CBD-B309-4E1C-A10D-AB507676A05A}" type="slidenum">
              <a:rPr lang="en-US" smtClean="0"/>
              <a:t>‹#›</a:t>
            </a:fld>
            <a:endParaRPr lang="en-US"/>
          </a:p>
        </p:txBody>
      </p:sp>
    </p:spTree>
    <p:extLst>
      <p:ext uri="{BB962C8B-B14F-4D97-AF65-F5344CB8AC3E}">
        <p14:creationId xmlns:p14="http://schemas.microsoft.com/office/powerpoint/2010/main" val="3849858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61" r:id="rId7"/>
    <p:sldLayoutId id="2147483656" r:id="rId8"/>
    <p:sldLayoutId id="2147483663" r:id="rId9"/>
    <p:sldLayoutId id="2147483664" r:id="rId10"/>
    <p:sldLayoutId id="2147483665" r:id="rId11"/>
    <p:sldLayoutId id="2147483666" r:id="rId12"/>
    <p:sldLayoutId id="2147483657" r:id="rId13"/>
    <p:sldLayoutId id="214748369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dirty="0"/>
              <a:t>Master Title</a:t>
            </a:r>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4"/>
            <a:ext cx="911939"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48A87A34-81AB-432B-8DAE-1953F412C126}" type="datetimeFigureOut">
              <a:rPr lang="en-US" smtClean="0">
                <a:solidFill>
                  <a:prstClr val="white">
                    <a:tint val="75000"/>
                  </a:prstClr>
                </a:solidFill>
              </a:rPr>
              <a:pPr/>
              <a:t>3/17/2017</a:t>
            </a:fld>
            <a:endParaRPr lang="en-US" dirty="0">
              <a:solidFill>
                <a:prstClr val="white">
                  <a:tint val="75000"/>
                </a:prstClr>
              </a:solidFill>
            </a:endParaRPr>
          </a:p>
        </p:txBody>
      </p:sp>
      <p:sp>
        <p:nvSpPr>
          <p:cNvPr id="5" name="Footer Placeholder 4"/>
          <p:cNvSpPr>
            <a:spLocks noGrp="1"/>
          </p:cNvSpPr>
          <p:nvPr>
            <p:ph type="ftr" sz="quarter" idx="3"/>
          </p:nvPr>
        </p:nvSpPr>
        <p:spPr>
          <a:xfrm>
            <a:off x="677335" y="6041364"/>
            <a:ext cx="6297612"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8590664" y="6041364"/>
            <a:ext cx="683339" cy="365125"/>
          </a:xfrm>
          <a:prstGeom prst="rect">
            <a:avLst/>
          </a:prstGeom>
        </p:spPr>
        <p:txBody>
          <a:bodyPr vert="horz" lIns="91440" tIns="45720" rIns="91440" bIns="45720" rtlCol="0" anchor="ctr"/>
          <a:lstStyle>
            <a:lvl1pPr algn="r">
              <a:defRPr sz="675">
                <a:solidFill>
                  <a:schemeClr val="accent1"/>
                </a:solidFill>
              </a:defRPr>
            </a:lvl1p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998259884"/>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Lst>
  <p:txStyles>
    <p:titleStyle>
      <a:lvl1pPr algn="l" defTabSz="342900" rtl="0" eaLnBrk="1" latinLnBrk="0" hangingPunct="1">
        <a:spcBef>
          <a:spcPct val="0"/>
        </a:spcBef>
        <a:buNone/>
        <a:defRPr sz="2700" kern="12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rgbClr val="FFFF00"/>
        </a:buClr>
        <a:buSzPct val="80000"/>
        <a:buFont typeface="Wingdings 3" charset="2"/>
        <a:buChar char=""/>
        <a:defRPr sz="1350" kern="1200">
          <a:solidFill>
            <a:schemeClr val="tx1"/>
          </a:solidFill>
          <a:latin typeface="+mn-lt"/>
          <a:ea typeface="+mn-ea"/>
          <a:cs typeface="+mn-cs"/>
        </a:defRPr>
      </a:lvl1pPr>
      <a:lvl2pPr marL="557213" indent="-214313" algn="l" defTabSz="342900" rtl="0" eaLnBrk="1" latinLnBrk="0" hangingPunct="1">
        <a:spcBef>
          <a:spcPts val="750"/>
        </a:spcBef>
        <a:spcAft>
          <a:spcPts val="0"/>
        </a:spcAft>
        <a:buClr>
          <a:srgbClr val="FFFF00"/>
        </a:buClr>
        <a:buSzPct val="80000"/>
        <a:buFont typeface="Wingdings 3" charset="2"/>
        <a:buChar char=""/>
        <a:defRPr sz="1200" kern="1200">
          <a:solidFill>
            <a:srgbClr val="FFFF00"/>
          </a:solidFill>
          <a:latin typeface="+mn-lt"/>
          <a:ea typeface="+mn-ea"/>
          <a:cs typeface="+mn-cs"/>
        </a:defRPr>
      </a:lvl2pPr>
      <a:lvl3pPr marL="857250" indent="-171450" algn="l" defTabSz="342900" rtl="0" eaLnBrk="1" latinLnBrk="0" hangingPunct="1">
        <a:spcBef>
          <a:spcPts val="750"/>
        </a:spcBef>
        <a:spcAft>
          <a:spcPts val="0"/>
        </a:spcAft>
        <a:buClr>
          <a:srgbClr val="FFFF00"/>
        </a:buClr>
        <a:buSzPct val="80000"/>
        <a:buFont typeface="Wingdings 3" charset="2"/>
        <a:buChar char=""/>
        <a:defRPr sz="1050" kern="1200">
          <a:solidFill>
            <a:srgbClr val="FFFF00"/>
          </a:solidFill>
          <a:latin typeface="+mn-lt"/>
          <a:ea typeface="+mn-ea"/>
          <a:cs typeface="+mn-cs"/>
        </a:defRPr>
      </a:lvl3pPr>
      <a:lvl4pPr marL="1200150" indent="-171450" algn="l" defTabSz="342900" rtl="0" eaLnBrk="1" latinLnBrk="0" hangingPunct="1">
        <a:spcBef>
          <a:spcPts val="750"/>
        </a:spcBef>
        <a:spcAft>
          <a:spcPts val="0"/>
        </a:spcAft>
        <a:buClr>
          <a:srgbClr val="FFFF00"/>
        </a:buClr>
        <a:buSzPct val="80000"/>
        <a:buFont typeface="Wingdings 3" charset="2"/>
        <a:buChar char=""/>
        <a:defRPr sz="900" kern="1200">
          <a:solidFill>
            <a:srgbClr val="FFFF00"/>
          </a:solidFill>
          <a:latin typeface="+mn-lt"/>
          <a:ea typeface="+mn-ea"/>
          <a:cs typeface="+mn-cs"/>
        </a:defRPr>
      </a:lvl4pPr>
      <a:lvl5pPr marL="1543050" indent="-171450" algn="l" defTabSz="342900" rtl="0" eaLnBrk="1" latinLnBrk="0" hangingPunct="1">
        <a:spcBef>
          <a:spcPts val="750"/>
        </a:spcBef>
        <a:spcAft>
          <a:spcPts val="0"/>
        </a:spcAft>
        <a:buClr>
          <a:srgbClr val="FFFF00"/>
        </a:buClr>
        <a:buSzPct val="80000"/>
        <a:buFont typeface="Wingdings 3" charset="2"/>
        <a:buChar char=""/>
        <a:defRPr sz="900" kern="1200">
          <a:solidFill>
            <a:srgbClr val="FFFF00"/>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257815"/>
            <a:fld id="{B9616C45-80BB-432F-BC91-A59BB2C9F941}" type="datetimeFigureOut">
              <a:rPr lang="en-US" smtClean="0">
                <a:solidFill>
                  <a:prstClr val="black">
                    <a:tint val="75000"/>
                  </a:prstClr>
                </a:solidFill>
              </a:rPr>
              <a:pPr defTabSz="257815"/>
              <a:t>3/17/2017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57815"/>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257815"/>
            <a:fld id="{FB95EBE3-414E-402A-A8BD-4AAEA0C15766}" type="slidenum">
              <a:rPr lang="en-US" smtClean="0">
                <a:solidFill>
                  <a:prstClr val="black">
                    <a:tint val="75000"/>
                  </a:prstClr>
                </a:solidFill>
              </a:rPr>
              <a:pPr defTabSz="257815"/>
              <a:t>‹#›</a:t>
            </a:fld>
            <a:endParaRPr lang="en-US">
              <a:solidFill>
                <a:prstClr val="black">
                  <a:tint val="75000"/>
                </a:prstClr>
              </a:solidFill>
            </a:endParaRPr>
          </a:p>
        </p:txBody>
      </p:sp>
    </p:spTree>
    <p:extLst>
      <p:ext uri="{BB962C8B-B14F-4D97-AF65-F5344CB8AC3E}">
        <p14:creationId xmlns:p14="http://schemas.microsoft.com/office/powerpoint/2010/main" val="208760364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4" indent="-228604" algn="l" defTabSz="9144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3" indent="-228604" algn="l" defTabSz="9144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3" indent="-228604" algn="l" defTabSz="9144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2" indent="-228604" algn="l" defTabSz="9144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51" indent="-228604" algn="l" defTabSz="9144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60" indent="-228604" algn="l" defTabSz="9144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0" indent="-228604" algn="l" defTabSz="9144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9" indent="-228604" algn="l" defTabSz="9144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9" rtl="0" eaLnBrk="1" latinLnBrk="0" hangingPunct="1">
        <a:defRPr sz="1800" kern="1200">
          <a:solidFill>
            <a:schemeClr val="tx1"/>
          </a:solidFill>
          <a:latin typeface="+mn-lt"/>
          <a:ea typeface="+mn-ea"/>
          <a:cs typeface="+mn-cs"/>
        </a:defRPr>
      </a:lvl1pPr>
      <a:lvl2pPr marL="457209" algn="l" defTabSz="914419" rtl="0" eaLnBrk="1" latinLnBrk="0" hangingPunct="1">
        <a:defRPr sz="1800" kern="1200">
          <a:solidFill>
            <a:schemeClr val="tx1"/>
          </a:solidFill>
          <a:latin typeface="+mn-lt"/>
          <a:ea typeface="+mn-ea"/>
          <a:cs typeface="+mn-cs"/>
        </a:defRPr>
      </a:lvl2pPr>
      <a:lvl3pPr marL="914419" algn="l" defTabSz="914419" rtl="0" eaLnBrk="1" latinLnBrk="0" hangingPunct="1">
        <a:defRPr sz="1800" kern="1200">
          <a:solidFill>
            <a:schemeClr val="tx1"/>
          </a:solidFill>
          <a:latin typeface="+mn-lt"/>
          <a:ea typeface="+mn-ea"/>
          <a:cs typeface="+mn-cs"/>
        </a:defRPr>
      </a:lvl3pPr>
      <a:lvl4pPr marL="1371628" algn="l" defTabSz="914419" rtl="0" eaLnBrk="1" latinLnBrk="0" hangingPunct="1">
        <a:defRPr sz="1800" kern="1200">
          <a:solidFill>
            <a:schemeClr val="tx1"/>
          </a:solidFill>
          <a:latin typeface="+mn-lt"/>
          <a:ea typeface="+mn-ea"/>
          <a:cs typeface="+mn-cs"/>
        </a:defRPr>
      </a:lvl4pPr>
      <a:lvl5pPr marL="1828837" algn="l" defTabSz="914419" rtl="0" eaLnBrk="1" latinLnBrk="0" hangingPunct="1">
        <a:defRPr sz="1800" kern="1200">
          <a:solidFill>
            <a:schemeClr val="tx1"/>
          </a:solidFill>
          <a:latin typeface="+mn-lt"/>
          <a:ea typeface="+mn-ea"/>
          <a:cs typeface="+mn-cs"/>
        </a:defRPr>
      </a:lvl5pPr>
      <a:lvl6pPr marL="2286046" algn="l" defTabSz="914419" rtl="0" eaLnBrk="1" latinLnBrk="0" hangingPunct="1">
        <a:defRPr sz="1800" kern="1200">
          <a:solidFill>
            <a:schemeClr val="tx1"/>
          </a:solidFill>
          <a:latin typeface="+mn-lt"/>
          <a:ea typeface="+mn-ea"/>
          <a:cs typeface="+mn-cs"/>
        </a:defRPr>
      </a:lvl6pPr>
      <a:lvl7pPr marL="2743256" algn="l" defTabSz="914419" rtl="0" eaLnBrk="1" latinLnBrk="0" hangingPunct="1">
        <a:defRPr sz="1800" kern="1200">
          <a:solidFill>
            <a:schemeClr val="tx1"/>
          </a:solidFill>
          <a:latin typeface="+mn-lt"/>
          <a:ea typeface="+mn-ea"/>
          <a:cs typeface="+mn-cs"/>
        </a:defRPr>
      </a:lvl7pPr>
      <a:lvl8pPr marL="3200465" algn="l" defTabSz="914419" rtl="0" eaLnBrk="1" latinLnBrk="0" hangingPunct="1">
        <a:defRPr sz="1800" kern="1200">
          <a:solidFill>
            <a:schemeClr val="tx1"/>
          </a:solidFill>
          <a:latin typeface="+mn-lt"/>
          <a:ea typeface="+mn-ea"/>
          <a:cs typeface="+mn-cs"/>
        </a:defRPr>
      </a:lvl8pPr>
      <a:lvl9pPr marL="3657674" algn="l" defTabSz="91441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9.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hyperlink" Target="https://www.youtube.com/watch?v=guA_4AzXqh0"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hyperlink" Target="https://youtu.be/s8gmmx9eXI?list=PLBBBwx0b96b6x6tboZEbTVWplu7rhPQZs" TargetMode="Externa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25000" lnSpcReduction="20000"/>
          </a:bodyPr>
          <a:lstStyle/>
          <a:p>
            <a:r>
              <a:rPr lang="en-US" sz="20300" dirty="0"/>
              <a:t>AFGE’s</a:t>
            </a:r>
            <a:br>
              <a:rPr lang="en-US" sz="20300" dirty="0"/>
            </a:br>
            <a:r>
              <a:rPr lang="en-US" sz="20300" dirty="0"/>
              <a:t>Representation</a:t>
            </a:r>
          </a:p>
          <a:p>
            <a:r>
              <a:rPr lang="en-US" sz="20300" dirty="0"/>
              <a:t>Training</a:t>
            </a:r>
          </a:p>
          <a:p>
            <a:endParaRPr lang="en-US" dirty="0"/>
          </a:p>
        </p:txBody>
      </p:sp>
    </p:spTree>
    <p:extLst>
      <p:ext uri="{BB962C8B-B14F-4D97-AF65-F5344CB8AC3E}">
        <p14:creationId xmlns:p14="http://schemas.microsoft.com/office/powerpoint/2010/main" val="1188528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297757" y="1385673"/>
            <a:ext cx="5497490" cy="3905417"/>
          </a:xfrm>
        </p:spPr>
        <p:txBody>
          <a:bodyPr>
            <a:normAutofit fontScale="32500" lnSpcReduction="20000"/>
          </a:bodyPr>
          <a:lstStyle/>
          <a:p>
            <a:r>
              <a:rPr lang="en-US" sz="7400" b="1" dirty="0">
                <a:solidFill>
                  <a:schemeClr val="accent5">
                    <a:lumMod val="50000"/>
                  </a:schemeClr>
                </a:solidFill>
              </a:rPr>
              <a:t>Know the employees you represent</a:t>
            </a:r>
          </a:p>
          <a:p>
            <a:r>
              <a:rPr lang="en-US" sz="7400" b="1" dirty="0">
                <a:solidFill>
                  <a:schemeClr val="accent5">
                    <a:lumMod val="50000"/>
                  </a:schemeClr>
                </a:solidFill>
              </a:rPr>
              <a:t>Know how to use the Collective Bargaining Agreement, the Statute, and  your Local Constitution and By-Laws.</a:t>
            </a:r>
          </a:p>
          <a:p>
            <a:r>
              <a:rPr lang="en-US" sz="7400" b="1" dirty="0">
                <a:solidFill>
                  <a:schemeClr val="accent5">
                    <a:lumMod val="50000"/>
                  </a:schemeClr>
                </a:solidFill>
              </a:rPr>
              <a:t>Give pertinent information when a member asks for it. </a:t>
            </a:r>
          </a:p>
          <a:p>
            <a:r>
              <a:rPr lang="en-US" sz="7400" b="1" dirty="0">
                <a:solidFill>
                  <a:schemeClr val="accent5">
                    <a:lumMod val="50000"/>
                  </a:schemeClr>
                </a:solidFill>
              </a:rPr>
              <a:t>Keep your fellow employees informed and let them know the source of your information. </a:t>
            </a:r>
          </a:p>
          <a:p>
            <a:endParaRPr lang="en-US" dirty="0"/>
          </a:p>
        </p:txBody>
      </p:sp>
      <p:sp>
        <p:nvSpPr>
          <p:cNvPr id="4" name="Text Placeholder 3"/>
          <p:cNvSpPr>
            <a:spLocks noGrp="1"/>
          </p:cNvSpPr>
          <p:nvPr>
            <p:ph type="body" sz="quarter" idx="12"/>
          </p:nvPr>
        </p:nvSpPr>
        <p:spPr/>
        <p:txBody>
          <a:bodyPr>
            <a:normAutofit fontScale="85000" lnSpcReduction="10000"/>
          </a:bodyPr>
          <a:lstStyle/>
          <a:p>
            <a:pPr algn="ctr"/>
            <a:r>
              <a:rPr lang="en-US" dirty="0"/>
              <a:t>How To Be An Effective Steward</a:t>
            </a:r>
          </a:p>
        </p:txBody>
      </p:sp>
    </p:spTree>
    <p:extLst>
      <p:ext uri="{BB962C8B-B14F-4D97-AF65-F5344CB8AC3E}">
        <p14:creationId xmlns:p14="http://schemas.microsoft.com/office/powerpoint/2010/main" val="18160301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3681274" y="2810847"/>
            <a:ext cx="6923088" cy="1197351"/>
          </a:xfrm>
        </p:spPr>
        <p:txBody>
          <a:bodyPr>
            <a:normAutofit fontScale="77500" lnSpcReduction="20000"/>
          </a:bodyPr>
          <a:lstStyle/>
          <a:p>
            <a:pPr marL="0" indent="0">
              <a:buNone/>
            </a:pPr>
            <a:r>
              <a:rPr lang="en-US" sz="2800" dirty="0"/>
              <a:t>Robert comes to you to complain that he was injured on the job and the Workers Compensation program denied him benefits. </a:t>
            </a:r>
          </a:p>
          <a:p>
            <a:pPr marL="0" indent="0">
              <a:buNone/>
            </a:pPr>
            <a:r>
              <a:rPr lang="en-US" sz="2800" i="1" dirty="0"/>
              <a:t>Does he have a grievance?  Why or why not?</a:t>
            </a:r>
          </a:p>
          <a:p>
            <a:endParaRPr lang="en-US" dirty="0"/>
          </a:p>
        </p:txBody>
      </p:sp>
      <p:sp>
        <p:nvSpPr>
          <p:cNvPr id="2" name="Title 1"/>
          <p:cNvSpPr>
            <a:spLocks noGrp="1"/>
          </p:cNvSpPr>
          <p:nvPr>
            <p:ph type="title" idx="4294967295"/>
          </p:nvPr>
        </p:nvSpPr>
        <p:spPr>
          <a:xfrm>
            <a:off x="3036164" y="1837710"/>
            <a:ext cx="6446838" cy="973137"/>
          </a:xfrm>
        </p:spPr>
        <p:txBody>
          <a:bodyPr>
            <a:noAutofit/>
          </a:bodyPr>
          <a:lstStyle/>
          <a:p>
            <a:pPr algn="ctr">
              <a:lnSpc>
                <a:spcPct val="150000"/>
              </a:lnSpc>
            </a:pPr>
            <a:r>
              <a:rPr lang="en-US" sz="3600" dirty="0">
                <a:effectLst>
                  <a:outerShdw blurRad="38100" dist="38100" dir="2700000" algn="tl">
                    <a:srgbClr val="000000">
                      <a:alpha val="43137"/>
                    </a:srgbClr>
                  </a:outerShdw>
                </a:effectLst>
                <a:latin typeface="+mn-lt"/>
                <a:cs typeface="Aharoni" pitchFamily="2" charset="-79"/>
              </a:rPr>
              <a:t>Complaint, Grievance or ULP</a:t>
            </a:r>
          </a:p>
        </p:txBody>
      </p:sp>
    </p:spTree>
    <p:extLst>
      <p:ext uri="{BB962C8B-B14F-4D97-AF65-F5344CB8AC3E}">
        <p14:creationId xmlns:p14="http://schemas.microsoft.com/office/powerpoint/2010/main" val="11226808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3406066" y="2556769"/>
            <a:ext cx="6923088" cy="1344898"/>
          </a:xfrm>
        </p:spPr>
        <p:txBody>
          <a:bodyPr>
            <a:normAutofit fontScale="92500"/>
          </a:bodyPr>
          <a:lstStyle/>
          <a:p>
            <a:pPr marL="0" indent="0">
              <a:buNone/>
            </a:pPr>
            <a:r>
              <a:rPr lang="en-US" sz="2800" dirty="0"/>
              <a:t>As the Union Representative, you were denied official time to organize a lunch and learn. </a:t>
            </a:r>
          </a:p>
          <a:p>
            <a:pPr marL="0" indent="0">
              <a:buNone/>
            </a:pPr>
            <a:r>
              <a:rPr lang="en-US" sz="2800" dirty="0"/>
              <a:t>Is this a grievance?  Why or why not?</a:t>
            </a:r>
          </a:p>
          <a:p>
            <a:pPr marL="0" indent="0">
              <a:buNone/>
            </a:pPr>
            <a:endParaRPr lang="en-US" dirty="0"/>
          </a:p>
        </p:txBody>
      </p:sp>
      <p:sp>
        <p:nvSpPr>
          <p:cNvPr id="2" name="Title 1"/>
          <p:cNvSpPr>
            <a:spLocks noGrp="1"/>
          </p:cNvSpPr>
          <p:nvPr>
            <p:ph type="title" idx="4294967295"/>
          </p:nvPr>
        </p:nvSpPr>
        <p:spPr>
          <a:xfrm>
            <a:off x="2876365" y="1562470"/>
            <a:ext cx="6446838" cy="755342"/>
          </a:xfrm>
        </p:spPr>
        <p:txBody>
          <a:bodyPr>
            <a:noAutofit/>
          </a:bodyPr>
          <a:lstStyle/>
          <a:p>
            <a:pPr algn="ctr">
              <a:lnSpc>
                <a:spcPct val="150000"/>
              </a:lnSpc>
            </a:pPr>
            <a:r>
              <a:rPr lang="en-US" sz="3600" dirty="0">
                <a:effectLst>
                  <a:outerShdw blurRad="38100" dist="38100" dir="2700000" algn="tl">
                    <a:srgbClr val="000000">
                      <a:alpha val="43137"/>
                    </a:srgbClr>
                  </a:outerShdw>
                </a:effectLst>
                <a:latin typeface="+mn-lt"/>
                <a:cs typeface="Aharoni" pitchFamily="2" charset="-79"/>
              </a:rPr>
              <a:t>Complaint, Grievance or ULP</a:t>
            </a:r>
          </a:p>
        </p:txBody>
      </p:sp>
    </p:spTree>
    <p:extLst>
      <p:ext uri="{BB962C8B-B14F-4D97-AF65-F5344CB8AC3E}">
        <p14:creationId xmlns:p14="http://schemas.microsoft.com/office/powerpoint/2010/main" val="37737740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3539232" y="2476870"/>
            <a:ext cx="6923088" cy="1268042"/>
          </a:xfrm>
        </p:spPr>
        <p:txBody>
          <a:bodyPr>
            <a:normAutofit fontScale="62500" lnSpcReduction="20000"/>
          </a:bodyPr>
          <a:lstStyle/>
          <a:p>
            <a:pPr marL="0" indent="0">
              <a:buNone/>
            </a:pPr>
            <a:r>
              <a:rPr lang="en-US" sz="2800" dirty="0"/>
              <a:t>Cynthia recently requested a temporary telework schedule to provide elderly care for her mother who just got out of the rest home.  Her request was denied and she wants to file a grievance. </a:t>
            </a:r>
          </a:p>
          <a:p>
            <a:pPr marL="0" indent="0">
              <a:buNone/>
            </a:pPr>
            <a:r>
              <a:rPr lang="en-US" sz="2800" dirty="0"/>
              <a:t>Is this a grievance?  Why or why not?</a:t>
            </a:r>
          </a:p>
          <a:p>
            <a:pPr marL="0" indent="0">
              <a:buNone/>
            </a:pPr>
            <a:endParaRPr lang="en-US" dirty="0"/>
          </a:p>
        </p:txBody>
      </p:sp>
      <p:sp>
        <p:nvSpPr>
          <p:cNvPr id="2" name="Title 1"/>
          <p:cNvSpPr>
            <a:spLocks noGrp="1"/>
          </p:cNvSpPr>
          <p:nvPr>
            <p:ph type="title" idx="4294967295"/>
          </p:nvPr>
        </p:nvSpPr>
        <p:spPr>
          <a:xfrm>
            <a:off x="3062796" y="1264775"/>
            <a:ext cx="6446838" cy="973137"/>
          </a:xfrm>
        </p:spPr>
        <p:txBody>
          <a:bodyPr>
            <a:noAutofit/>
          </a:bodyPr>
          <a:lstStyle/>
          <a:p>
            <a:pPr algn="ctr">
              <a:lnSpc>
                <a:spcPct val="150000"/>
              </a:lnSpc>
            </a:pPr>
            <a:r>
              <a:rPr lang="en-US" sz="3600" dirty="0">
                <a:effectLst>
                  <a:outerShdw blurRad="38100" dist="38100" dir="2700000" algn="tl">
                    <a:srgbClr val="000000">
                      <a:alpha val="43137"/>
                    </a:srgbClr>
                  </a:outerShdw>
                </a:effectLst>
                <a:latin typeface="+mn-lt"/>
                <a:cs typeface="Aharoni" pitchFamily="2" charset="-79"/>
              </a:rPr>
              <a:t>Complaint, Grievance or ULP</a:t>
            </a:r>
          </a:p>
        </p:txBody>
      </p:sp>
    </p:spTree>
    <p:extLst>
      <p:ext uri="{BB962C8B-B14F-4D97-AF65-F5344CB8AC3E}">
        <p14:creationId xmlns:p14="http://schemas.microsoft.com/office/powerpoint/2010/main" val="28211003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3388310" y="2352583"/>
            <a:ext cx="6923088" cy="1247243"/>
          </a:xfrm>
        </p:spPr>
        <p:txBody>
          <a:bodyPr>
            <a:normAutofit fontScale="62500" lnSpcReduction="20000"/>
          </a:bodyPr>
          <a:lstStyle/>
          <a:p>
            <a:pPr marL="0" indent="0">
              <a:buNone/>
            </a:pPr>
            <a:r>
              <a:rPr lang="en-US" sz="2800" dirty="0"/>
              <a:t>Jessie comes to you to complain that a manager just sexually harassed her.  She went to the EEO counselor but was told that it would take years to get a hearing.  She wants the union to file a grievance now. </a:t>
            </a:r>
          </a:p>
          <a:p>
            <a:pPr marL="0" indent="0">
              <a:buNone/>
            </a:pPr>
            <a:r>
              <a:rPr lang="en-US" sz="2800" dirty="0"/>
              <a:t>Is this a grievance?  Why or why not?</a:t>
            </a:r>
          </a:p>
          <a:p>
            <a:pPr marL="0" indent="0">
              <a:buNone/>
            </a:pPr>
            <a:endParaRPr lang="en-US" dirty="0"/>
          </a:p>
        </p:txBody>
      </p:sp>
      <p:sp>
        <p:nvSpPr>
          <p:cNvPr id="2" name="Title 1"/>
          <p:cNvSpPr>
            <a:spLocks noGrp="1"/>
          </p:cNvSpPr>
          <p:nvPr>
            <p:ph type="title" idx="4294967295"/>
          </p:nvPr>
        </p:nvSpPr>
        <p:spPr>
          <a:xfrm>
            <a:off x="3187084" y="1238143"/>
            <a:ext cx="5868140" cy="973137"/>
          </a:xfrm>
        </p:spPr>
        <p:txBody>
          <a:bodyPr>
            <a:noAutofit/>
          </a:bodyPr>
          <a:lstStyle/>
          <a:p>
            <a:pPr algn="ctr">
              <a:lnSpc>
                <a:spcPct val="150000"/>
              </a:lnSpc>
            </a:pPr>
            <a:r>
              <a:rPr lang="en-US" sz="3600" dirty="0">
                <a:effectLst>
                  <a:outerShdw blurRad="38100" dist="38100" dir="2700000" algn="tl">
                    <a:srgbClr val="000000">
                      <a:alpha val="43137"/>
                    </a:srgbClr>
                  </a:outerShdw>
                </a:effectLst>
                <a:latin typeface="+mn-lt"/>
                <a:cs typeface="Aharoni" pitchFamily="2" charset="-79"/>
              </a:rPr>
              <a:t>Complaint, Grievance or ULP</a:t>
            </a:r>
          </a:p>
        </p:txBody>
      </p:sp>
    </p:spTree>
    <p:extLst>
      <p:ext uri="{BB962C8B-B14F-4D97-AF65-F5344CB8AC3E}">
        <p14:creationId xmlns:p14="http://schemas.microsoft.com/office/powerpoint/2010/main" val="27573985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3503720" y="2032985"/>
            <a:ext cx="6923088" cy="1651247"/>
          </a:xfrm>
        </p:spPr>
        <p:txBody>
          <a:bodyPr>
            <a:normAutofit lnSpcReduction="10000"/>
          </a:bodyPr>
          <a:lstStyle/>
          <a:p>
            <a:pPr marL="0" indent="0">
              <a:buNone/>
            </a:pPr>
            <a:r>
              <a:rPr lang="en-US" sz="2800" dirty="0"/>
              <a:t>You just received a letter from the agency that effective in two weeks; they are going to stop subsidizing the monthly parking fee. </a:t>
            </a:r>
          </a:p>
          <a:p>
            <a:pPr marL="0" indent="0">
              <a:buNone/>
            </a:pPr>
            <a:r>
              <a:rPr lang="en-US" sz="2800" dirty="0"/>
              <a:t>Is this a grievance?  Why or why not?</a:t>
            </a:r>
          </a:p>
          <a:p>
            <a:pPr marL="0" indent="0">
              <a:buNone/>
            </a:pPr>
            <a:endParaRPr lang="en-US" dirty="0"/>
          </a:p>
        </p:txBody>
      </p:sp>
      <p:sp>
        <p:nvSpPr>
          <p:cNvPr id="2" name="Title 1"/>
          <p:cNvSpPr>
            <a:spLocks noGrp="1"/>
          </p:cNvSpPr>
          <p:nvPr>
            <p:ph type="title" idx="4294967295"/>
          </p:nvPr>
        </p:nvSpPr>
        <p:spPr>
          <a:xfrm>
            <a:off x="3009530" y="1059848"/>
            <a:ext cx="6446838" cy="973137"/>
          </a:xfrm>
        </p:spPr>
        <p:txBody>
          <a:bodyPr>
            <a:noAutofit/>
          </a:bodyPr>
          <a:lstStyle/>
          <a:p>
            <a:pPr algn="ctr">
              <a:lnSpc>
                <a:spcPct val="150000"/>
              </a:lnSpc>
            </a:pPr>
            <a:r>
              <a:rPr lang="en-US" sz="3600" dirty="0">
                <a:effectLst>
                  <a:outerShdw blurRad="38100" dist="38100" dir="2700000" algn="tl">
                    <a:srgbClr val="000000">
                      <a:alpha val="43137"/>
                    </a:srgbClr>
                  </a:outerShdw>
                </a:effectLst>
                <a:latin typeface="+mn-lt"/>
                <a:cs typeface="Aharoni" pitchFamily="2" charset="-79"/>
              </a:rPr>
              <a:t>Complaint, Grievance or ULP</a:t>
            </a:r>
          </a:p>
        </p:txBody>
      </p:sp>
    </p:spTree>
    <p:extLst>
      <p:ext uri="{BB962C8B-B14F-4D97-AF65-F5344CB8AC3E}">
        <p14:creationId xmlns:p14="http://schemas.microsoft.com/office/powerpoint/2010/main" val="6026965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3784" y="808889"/>
            <a:ext cx="8007658" cy="1435966"/>
          </a:xfrm>
        </p:spPr>
        <p:txBody>
          <a:bodyPr>
            <a:noAutofit/>
          </a:bodyPr>
          <a:lstStyle/>
          <a:p>
            <a:pPr algn="ctr">
              <a:lnSpc>
                <a:spcPct val="150000"/>
              </a:lnSpc>
            </a:pPr>
            <a:r>
              <a:rPr lang="en-US" sz="5400" dirty="0">
                <a:effectLst>
                  <a:outerShdw blurRad="38100" dist="38100" dir="2700000" algn="tl">
                    <a:srgbClr val="000000">
                      <a:alpha val="43137"/>
                    </a:srgbClr>
                  </a:outerShdw>
                </a:effectLst>
                <a:latin typeface="+mn-lt"/>
                <a:cs typeface="Aharoni" pitchFamily="2" charset="-79"/>
              </a:rPr>
              <a:t>Your Grievance Procedure</a:t>
            </a:r>
          </a:p>
        </p:txBody>
      </p:sp>
      <p:pic>
        <p:nvPicPr>
          <p:cNvPr id="2052" name="Picture 4" descr="https://cdn.timelesstime.co.uk/wp-content/media/2012/11/meeting_inter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917" y="2478350"/>
            <a:ext cx="3862244" cy="25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6923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effectLst>
                  <a:outerShdw blurRad="38100" dist="38100" dir="2700000" algn="tl">
                    <a:srgbClr val="000000">
                      <a:alpha val="43137"/>
                    </a:srgbClr>
                  </a:outerShdw>
                </a:effectLst>
                <a:latin typeface="+mn-lt"/>
                <a:cs typeface="Aharoni" pitchFamily="2" charset="-79"/>
              </a:rPr>
              <a:t>Grievance Handling Model </a:t>
            </a:r>
          </a:p>
        </p:txBody>
      </p:sp>
      <p:sp>
        <p:nvSpPr>
          <p:cNvPr id="5" name="TextBox 4"/>
          <p:cNvSpPr txBox="1"/>
          <p:nvPr/>
        </p:nvSpPr>
        <p:spPr>
          <a:xfrm>
            <a:off x="5494538" y="1595037"/>
            <a:ext cx="5638800" cy="3970318"/>
          </a:xfrm>
          <a:prstGeom prst="rect">
            <a:avLst/>
          </a:prstGeom>
          <a:noFill/>
        </p:spPr>
        <p:txBody>
          <a:bodyPr wrap="square" rtlCol="0">
            <a:spAutoFit/>
          </a:bodyPr>
          <a:lstStyle/>
          <a:p>
            <a:pPr marL="742950" indent="-742950">
              <a:buFont typeface="+mj-lt"/>
              <a:buAutoNum type="arabicPeriod"/>
              <a:defRPr/>
            </a:pPr>
            <a:r>
              <a:rPr lang="en-US" sz="2800" kern="0" dirty="0">
                <a:solidFill>
                  <a:srgbClr val="002060"/>
                </a:solidFill>
                <a:effectLst>
                  <a:outerShdw blurRad="38100" dist="38100" dir="2700000" algn="tl">
                    <a:srgbClr val="000000">
                      <a:alpha val="43137"/>
                    </a:srgbClr>
                  </a:outerShdw>
                </a:effectLst>
                <a:cs typeface="Calibri" pitchFamily="34" charset="0"/>
              </a:rPr>
              <a:t>Identification</a:t>
            </a:r>
          </a:p>
          <a:p>
            <a:pPr marL="342900" indent="-342900">
              <a:buFont typeface="+mj-lt"/>
              <a:buAutoNum type="arabicPeriod"/>
              <a:defRPr/>
            </a:pPr>
            <a:endParaRPr lang="en-US" sz="2800" kern="0" dirty="0">
              <a:solidFill>
                <a:srgbClr val="002060"/>
              </a:solidFill>
              <a:effectLst>
                <a:outerShdw blurRad="38100" dist="38100" dir="2700000" algn="tl">
                  <a:srgbClr val="000000">
                    <a:alpha val="43137"/>
                  </a:srgbClr>
                </a:outerShdw>
              </a:effectLst>
              <a:cs typeface="Calibri" pitchFamily="34" charset="0"/>
            </a:endParaRPr>
          </a:p>
          <a:p>
            <a:pPr marL="742950" indent="-742950">
              <a:buFont typeface="+mj-lt"/>
              <a:buAutoNum type="arabicPeriod"/>
              <a:defRPr/>
            </a:pPr>
            <a:r>
              <a:rPr lang="en-US" sz="2800" kern="0" dirty="0">
                <a:solidFill>
                  <a:srgbClr val="002060"/>
                </a:solidFill>
                <a:effectLst>
                  <a:outerShdw blurRad="38100" dist="38100" dir="2700000" algn="tl">
                    <a:srgbClr val="000000">
                      <a:alpha val="43137"/>
                    </a:srgbClr>
                  </a:outerShdw>
                </a:effectLst>
                <a:cs typeface="Calibri" pitchFamily="34" charset="0"/>
              </a:rPr>
              <a:t>Investigation</a:t>
            </a:r>
          </a:p>
          <a:p>
            <a:pPr marL="342900" indent="-342900">
              <a:buFont typeface="+mj-lt"/>
              <a:buAutoNum type="arabicPeriod"/>
              <a:defRPr/>
            </a:pPr>
            <a:endParaRPr lang="en-US" sz="2800" kern="0" dirty="0">
              <a:solidFill>
                <a:srgbClr val="002060"/>
              </a:solidFill>
              <a:effectLst>
                <a:outerShdw blurRad="38100" dist="38100" dir="2700000" algn="tl">
                  <a:srgbClr val="000000">
                    <a:alpha val="43137"/>
                  </a:srgbClr>
                </a:outerShdw>
              </a:effectLst>
              <a:cs typeface="Calibri" pitchFamily="34" charset="0"/>
            </a:endParaRPr>
          </a:p>
          <a:p>
            <a:pPr marL="742950" indent="-742950">
              <a:buFont typeface="+mj-lt"/>
              <a:buAutoNum type="arabicPeriod"/>
              <a:defRPr/>
            </a:pPr>
            <a:r>
              <a:rPr lang="en-US" sz="2800" kern="0" dirty="0">
                <a:solidFill>
                  <a:srgbClr val="002060"/>
                </a:solidFill>
                <a:effectLst>
                  <a:outerShdw blurRad="38100" dist="38100" dir="2700000" algn="tl">
                    <a:srgbClr val="000000">
                      <a:alpha val="43137"/>
                    </a:srgbClr>
                  </a:outerShdw>
                </a:effectLst>
                <a:cs typeface="Calibri" pitchFamily="34" charset="0"/>
              </a:rPr>
              <a:t>Documentation</a:t>
            </a:r>
          </a:p>
          <a:p>
            <a:pPr marL="342900" indent="-342900">
              <a:buFont typeface="+mj-lt"/>
              <a:buAutoNum type="arabicPeriod"/>
              <a:defRPr/>
            </a:pPr>
            <a:endParaRPr lang="en-US" sz="2800" kern="0" dirty="0">
              <a:solidFill>
                <a:srgbClr val="002060"/>
              </a:solidFill>
              <a:effectLst>
                <a:outerShdw blurRad="38100" dist="38100" dir="2700000" algn="tl">
                  <a:srgbClr val="000000">
                    <a:alpha val="43137"/>
                  </a:srgbClr>
                </a:outerShdw>
              </a:effectLst>
              <a:cs typeface="Calibri" pitchFamily="34" charset="0"/>
            </a:endParaRPr>
          </a:p>
          <a:p>
            <a:pPr marL="742950" indent="-742950">
              <a:buFont typeface="+mj-lt"/>
              <a:buAutoNum type="arabicPeriod"/>
              <a:defRPr/>
            </a:pPr>
            <a:r>
              <a:rPr lang="en-US" sz="2800" kern="0" dirty="0">
                <a:solidFill>
                  <a:srgbClr val="002060"/>
                </a:solidFill>
                <a:effectLst>
                  <a:outerShdw blurRad="38100" dist="38100" dir="2700000" algn="tl">
                    <a:srgbClr val="000000">
                      <a:alpha val="43137"/>
                    </a:srgbClr>
                  </a:outerShdw>
                </a:effectLst>
                <a:cs typeface="Calibri" pitchFamily="34" charset="0"/>
              </a:rPr>
              <a:t>Preparation</a:t>
            </a:r>
          </a:p>
          <a:p>
            <a:pPr marL="342900" indent="-342900">
              <a:buFont typeface="+mj-lt"/>
              <a:buAutoNum type="arabicPeriod"/>
              <a:defRPr/>
            </a:pPr>
            <a:endParaRPr lang="en-US" sz="2800" kern="0" dirty="0">
              <a:solidFill>
                <a:srgbClr val="002060"/>
              </a:solidFill>
              <a:effectLst>
                <a:outerShdw blurRad="38100" dist="38100" dir="2700000" algn="tl">
                  <a:srgbClr val="000000">
                    <a:alpha val="43137"/>
                  </a:srgbClr>
                </a:outerShdw>
              </a:effectLst>
              <a:cs typeface="Calibri" pitchFamily="34" charset="0"/>
            </a:endParaRPr>
          </a:p>
          <a:p>
            <a:pPr marL="742950" indent="-742950">
              <a:buFont typeface="+mj-lt"/>
              <a:buAutoNum type="arabicPeriod"/>
              <a:defRPr/>
            </a:pPr>
            <a:r>
              <a:rPr lang="en-US" sz="2800" kern="0" dirty="0">
                <a:solidFill>
                  <a:srgbClr val="002060"/>
                </a:solidFill>
                <a:effectLst>
                  <a:outerShdw blurRad="38100" dist="38100" dir="2700000" algn="tl">
                    <a:srgbClr val="000000">
                      <a:alpha val="43137"/>
                    </a:srgbClr>
                  </a:outerShdw>
                </a:effectLst>
                <a:cs typeface="Calibri" pitchFamily="34" charset="0"/>
              </a:rPr>
              <a:t>Presentation</a:t>
            </a:r>
          </a:p>
        </p:txBody>
      </p:sp>
    </p:spTree>
    <p:extLst>
      <p:ext uri="{BB962C8B-B14F-4D97-AF65-F5344CB8AC3E}">
        <p14:creationId xmlns:p14="http://schemas.microsoft.com/office/powerpoint/2010/main" val="7550894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effectLst>
                  <a:outerShdw blurRad="38100" dist="38100" dir="2700000" algn="tl">
                    <a:srgbClr val="000000">
                      <a:alpha val="43137"/>
                    </a:srgbClr>
                  </a:outerShdw>
                </a:effectLst>
                <a:latin typeface="+mn-lt"/>
                <a:cs typeface="Aharoni" pitchFamily="2" charset="-79"/>
              </a:rPr>
              <a:t>1. Identification</a:t>
            </a:r>
          </a:p>
        </p:txBody>
      </p:sp>
      <p:sp>
        <p:nvSpPr>
          <p:cNvPr id="5" name="TextBox 4"/>
          <p:cNvSpPr txBox="1"/>
          <p:nvPr/>
        </p:nvSpPr>
        <p:spPr>
          <a:xfrm>
            <a:off x="5038218" y="1868272"/>
            <a:ext cx="5459627" cy="3539430"/>
          </a:xfrm>
          <a:prstGeom prst="rect">
            <a:avLst/>
          </a:prstGeom>
          <a:noFill/>
        </p:spPr>
        <p:txBody>
          <a:bodyPr wrap="square" rtlCol="0">
            <a:spAutoFit/>
          </a:bodyPr>
          <a:lstStyle/>
          <a:p>
            <a:pPr marL="571500" indent="-571500">
              <a:buFont typeface="Arial" panose="020B0604020202020204" pitchFamily="34" charset="0"/>
              <a:buChar char="•"/>
              <a:defRPr/>
            </a:pPr>
            <a:r>
              <a:rPr lang="en-US" sz="3200" kern="0" dirty="0">
                <a:solidFill>
                  <a:srgbClr val="002060"/>
                </a:solidFill>
                <a:effectLst>
                  <a:outerShdw blurRad="38100" dist="38100" dir="2700000" algn="tl">
                    <a:srgbClr val="000000">
                      <a:alpha val="43137"/>
                    </a:srgbClr>
                  </a:outerShdw>
                </a:effectLst>
                <a:cs typeface="Calibri" pitchFamily="34" charset="0"/>
              </a:rPr>
              <a:t>Violation </a:t>
            </a:r>
            <a:r>
              <a:rPr lang="en-US" sz="3200" i="1" kern="0" dirty="0">
                <a:solidFill>
                  <a:srgbClr val="002060"/>
                </a:solidFill>
                <a:effectLst>
                  <a:outerShdw blurRad="38100" dist="38100" dir="2700000" algn="tl">
                    <a:srgbClr val="000000">
                      <a:alpha val="43137"/>
                    </a:srgbClr>
                  </a:outerShdw>
                </a:effectLst>
                <a:cs typeface="Calibri" pitchFamily="34" charset="0"/>
              </a:rPr>
              <a:t>(e.g., CBA, policy, rule, regulation</a:t>
            </a:r>
            <a:r>
              <a:rPr lang="en-US" sz="3200" kern="0" dirty="0">
                <a:solidFill>
                  <a:srgbClr val="002060"/>
                </a:solidFill>
                <a:effectLst>
                  <a:outerShdw blurRad="38100" dist="38100" dir="2700000" algn="tl">
                    <a:srgbClr val="000000">
                      <a:alpha val="43137"/>
                    </a:srgbClr>
                  </a:outerShdw>
                </a:effectLst>
                <a:cs typeface="Calibri" pitchFamily="34" charset="0"/>
              </a:rPr>
              <a:t>)</a:t>
            </a:r>
          </a:p>
          <a:p>
            <a:pPr marL="457200" indent="-457200">
              <a:buFont typeface="Arial" panose="020B0604020202020204" pitchFamily="34" charset="0"/>
              <a:buChar char="•"/>
              <a:defRPr/>
            </a:pPr>
            <a:endParaRPr lang="en-US" sz="3200" kern="0" dirty="0">
              <a:solidFill>
                <a:srgbClr val="002060"/>
              </a:solidFill>
              <a:effectLst>
                <a:outerShdw blurRad="38100" dist="38100" dir="2700000" algn="tl">
                  <a:srgbClr val="000000">
                    <a:alpha val="43137"/>
                  </a:srgbClr>
                </a:outerShdw>
              </a:effectLst>
              <a:cs typeface="Calibri" pitchFamily="34" charset="0"/>
            </a:endParaRPr>
          </a:p>
          <a:p>
            <a:pPr marL="571500" indent="-571500">
              <a:buFont typeface="Arial" panose="020B0604020202020204" pitchFamily="34" charset="0"/>
              <a:buChar char="•"/>
              <a:defRPr/>
            </a:pPr>
            <a:r>
              <a:rPr lang="en-US" sz="3200" kern="0" dirty="0">
                <a:solidFill>
                  <a:srgbClr val="002060"/>
                </a:solidFill>
                <a:effectLst>
                  <a:outerShdw blurRad="38100" dist="38100" dir="2700000" algn="tl">
                    <a:srgbClr val="000000">
                      <a:alpha val="43137"/>
                    </a:srgbClr>
                  </a:outerShdw>
                </a:effectLst>
                <a:cs typeface="Calibri" pitchFamily="34" charset="0"/>
              </a:rPr>
              <a:t>Time limits</a:t>
            </a:r>
          </a:p>
          <a:p>
            <a:pPr>
              <a:defRPr/>
            </a:pPr>
            <a:endParaRPr lang="en-US" sz="3200" kern="0" dirty="0">
              <a:solidFill>
                <a:srgbClr val="002060"/>
              </a:solidFill>
              <a:effectLst>
                <a:outerShdw blurRad="38100" dist="38100" dir="2700000" algn="tl">
                  <a:srgbClr val="000000">
                    <a:alpha val="43137"/>
                  </a:srgbClr>
                </a:outerShdw>
              </a:effectLst>
              <a:cs typeface="Calibri" pitchFamily="34" charset="0"/>
            </a:endParaRPr>
          </a:p>
          <a:p>
            <a:pPr marL="571500" indent="-571500">
              <a:buFont typeface="Arial" panose="020B0604020202020204" pitchFamily="34" charset="0"/>
              <a:buChar char="•"/>
              <a:defRPr/>
            </a:pPr>
            <a:r>
              <a:rPr lang="en-US" sz="3200" kern="0" dirty="0">
                <a:solidFill>
                  <a:srgbClr val="002060"/>
                </a:solidFill>
                <a:effectLst>
                  <a:outerShdw blurRad="38100" dist="38100" dir="2700000" algn="tl">
                    <a:srgbClr val="000000">
                      <a:alpha val="43137"/>
                    </a:srgbClr>
                  </a:outerShdw>
                </a:effectLst>
                <a:cs typeface="Calibri" pitchFamily="34" charset="0"/>
              </a:rPr>
              <a:t>Past Practice</a:t>
            </a:r>
          </a:p>
          <a:p>
            <a:pPr>
              <a:defRPr/>
            </a:pPr>
            <a:endParaRPr lang="en-US" sz="3200" kern="0" dirty="0">
              <a:solidFill>
                <a:srgbClr val="FFFF00"/>
              </a:solidFill>
              <a:effectLst>
                <a:outerShdw blurRad="38100" dist="38100" dir="2700000" algn="tl">
                  <a:srgbClr val="000000">
                    <a:alpha val="43137"/>
                  </a:srgbClr>
                </a:outerShdw>
              </a:effectLst>
              <a:cs typeface="Calibri" pitchFamily="34" charset="0"/>
            </a:endParaRPr>
          </a:p>
        </p:txBody>
      </p:sp>
    </p:spTree>
    <p:extLst>
      <p:ext uri="{BB962C8B-B14F-4D97-AF65-F5344CB8AC3E}">
        <p14:creationId xmlns:p14="http://schemas.microsoft.com/office/powerpoint/2010/main" val="9778387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effectLst>
                  <a:outerShdw blurRad="38100" dist="38100" dir="2700000" algn="tl">
                    <a:srgbClr val="000000">
                      <a:alpha val="43137"/>
                    </a:srgbClr>
                  </a:outerShdw>
                </a:effectLst>
                <a:latin typeface="+mn-lt"/>
                <a:cs typeface="Aharoni" pitchFamily="2" charset="-79"/>
              </a:rPr>
              <a:t>Past Practice</a:t>
            </a:r>
          </a:p>
        </p:txBody>
      </p:sp>
      <p:sp>
        <p:nvSpPr>
          <p:cNvPr id="5" name="TextBox 4"/>
          <p:cNvSpPr txBox="1"/>
          <p:nvPr/>
        </p:nvSpPr>
        <p:spPr>
          <a:xfrm>
            <a:off x="4788168" y="1705994"/>
            <a:ext cx="5459627" cy="2062103"/>
          </a:xfrm>
          <a:prstGeom prst="rect">
            <a:avLst/>
          </a:prstGeom>
          <a:noFill/>
        </p:spPr>
        <p:txBody>
          <a:bodyPr wrap="square" rtlCol="0">
            <a:spAutoFit/>
          </a:bodyPr>
          <a:lstStyle/>
          <a:p>
            <a:pPr>
              <a:defRPr/>
            </a:pPr>
            <a:r>
              <a:rPr lang="en-US" sz="3200" kern="0" dirty="0">
                <a:solidFill>
                  <a:srgbClr val="002060"/>
                </a:solidFill>
                <a:effectLst>
                  <a:outerShdw blurRad="38100" dist="38100" dir="2700000" algn="tl">
                    <a:srgbClr val="000000">
                      <a:alpha val="43137"/>
                    </a:srgbClr>
                  </a:outerShdw>
                </a:effectLst>
                <a:cs typeface="Calibri" pitchFamily="34" charset="0"/>
              </a:rPr>
              <a:t>Existing practices sanctioned by use and acceptance that are not specifically included in the CBA. </a:t>
            </a:r>
          </a:p>
        </p:txBody>
      </p:sp>
    </p:spTree>
    <p:extLst>
      <p:ext uri="{BB962C8B-B14F-4D97-AF65-F5344CB8AC3E}">
        <p14:creationId xmlns:p14="http://schemas.microsoft.com/office/powerpoint/2010/main" val="14431698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effectLst>
                  <a:outerShdw blurRad="38100" dist="38100" dir="2700000" algn="tl">
                    <a:srgbClr val="000000">
                      <a:alpha val="43137"/>
                    </a:srgbClr>
                  </a:outerShdw>
                </a:effectLst>
                <a:latin typeface="+mn-lt"/>
                <a:cs typeface="Aharoni" pitchFamily="2" charset="-79"/>
              </a:rPr>
              <a:t>Past Practice</a:t>
            </a:r>
          </a:p>
        </p:txBody>
      </p:sp>
      <p:sp>
        <p:nvSpPr>
          <p:cNvPr id="5" name="TextBox 4"/>
          <p:cNvSpPr txBox="1"/>
          <p:nvPr/>
        </p:nvSpPr>
        <p:spPr>
          <a:xfrm>
            <a:off x="4888206" y="1449279"/>
            <a:ext cx="5956300" cy="3985706"/>
          </a:xfrm>
          <a:prstGeom prst="rect">
            <a:avLst/>
          </a:prstGeom>
          <a:noFill/>
        </p:spPr>
        <p:txBody>
          <a:bodyPr wrap="square" rtlCol="0">
            <a:spAutoFit/>
          </a:bodyPr>
          <a:lstStyle/>
          <a:p>
            <a:pPr marL="457200" indent="-457200">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Clear and consistent course of action</a:t>
            </a:r>
          </a:p>
          <a:p>
            <a:pPr marL="457200" indent="-457200">
              <a:lnSpc>
                <a:spcPct val="150000"/>
              </a:lnSpc>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Reasonable duration</a:t>
            </a:r>
          </a:p>
          <a:p>
            <a:pPr marL="457200" indent="-457200">
              <a:lnSpc>
                <a:spcPct val="150000"/>
              </a:lnSpc>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Full knowledge</a:t>
            </a:r>
          </a:p>
          <a:p>
            <a:pPr marL="457200" indent="-457200">
              <a:lnSpc>
                <a:spcPct val="150000"/>
              </a:lnSpc>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Contract is silent or ambiguous</a:t>
            </a:r>
          </a:p>
          <a:p>
            <a:pPr>
              <a:lnSpc>
                <a:spcPct val="150000"/>
              </a:lnSpc>
              <a:defRPr/>
            </a:pPr>
            <a:endParaRPr lang="en-US" sz="1000" kern="0" dirty="0">
              <a:solidFill>
                <a:srgbClr val="002060"/>
              </a:solidFill>
              <a:effectLst>
                <a:outerShdw blurRad="38100" dist="38100" dir="2700000" algn="tl">
                  <a:srgbClr val="000000">
                    <a:alpha val="43137"/>
                  </a:srgbClr>
                </a:outerShdw>
              </a:effectLst>
              <a:cs typeface="Calibri" pitchFamily="34" charset="0"/>
            </a:endParaRPr>
          </a:p>
          <a:p>
            <a:pPr marL="457200" indent="-457200">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Employee harmed by change of practice </a:t>
            </a:r>
            <a:r>
              <a:rPr lang="en-US" sz="2800" i="1" kern="0" dirty="0">
                <a:solidFill>
                  <a:srgbClr val="002060"/>
                </a:solidFill>
                <a:effectLst>
                  <a:outerShdw blurRad="38100" dist="38100" dir="2700000" algn="tl">
                    <a:srgbClr val="000000">
                      <a:alpha val="43137"/>
                    </a:srgbClr>
                  </a:outerShdw>
                </a:effectLst>
                <a:cs typeface="Calibri" pitchFamily="34" charset="0"/>
              </a:rPr>
              <a:t>(Union must show)</a:t>
            </a:r>
          </a:p>
        </p:txBody>
      </p:sp>
    </p:spTree>
    <p:extLst>
      <p:ext uri="{BB962C8B-B14F-4D97-AF65-F5344CB8AC3E}">
        <p14:creationId xmlns:p14="http://schemas.microsoft.com/office/powerpoint/2010/main" val="846044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2824162" y="1759278"/>
            <a:ext cx="6649775" cy="2633667"/>
          </a:xfrm>
          <a:prstGeom prst="rect">
            <a:avLst/>
          </a:prstGeom>
        </p:spPr>
      </p:pic>
      <p:sp>
        <p:nvSpPr>
          <p:cNvPr id="7" name="TextBox 6"/>
          <p:cNvSpPr txBox="1"/>
          <p:nvPr/>
        </p:nvSpPr>
        <p:spPr>
          <a:xfrm>
            <a:off x="3321007" y="744443"/>
            <a:ext cx="5656083" cy="707886"/>
          </a:xfrm>
          <a:prstGeom prst="rect">
            <a:avLst/>
          </a:prstGeom>
          <a:noFill/>
        </p:spPr>
        <p:txBody>
          <a:bodyPr wrap="square" rtlCol="0">
            <a:spAutoFit/>
          </a:bodyPr>
          <a:lstStyle/>
          <a:p>
            <a:pPr algn="ctr"/>
            <a:r>
              <a:rPr lang="en-US" sz="4000" b="1" dirty="0">
                <a:solidFill>
                  <a:schemeClr val="accent5">
                    <a:lumMod val="50000"/>
                  </a:schemeClr>
                </a:solidFill>
              </a:rPr>
              <a:t>Work Group Roster</a:t>
            </a:r>
          </a:p>
        </p:txBody>
      </p:sp>
    </p:spTree>
    <p:extLst>
      <p:ext uri="{BB962C8B-B14F-4D97-AF65-F5344CB8AC3E}">
        <p14:creationId xmlns:p14="http://schemas.microsoft.com/office/powerpoint/2010/main" val="26463733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effectLst>
                  <a:outerShdw blurRad="38100" dist="38100" dir="2700000" algn="tl">
                    <a:srgbClr val="000000">
                      <a:alpha val="43137"/>
                    </a:srgbClr>
                  </a:outerShdw>
                </a:effectLst>
                <a:latin typeface="+mn-lt"/>
                <a:cs typeface="Aharoni" pitchFamily="2" charset="-79"/>
              </a:rPr>
              <a:t>2. Investigation</a:t>
            </a:r>
          </a:p>
        </p:txBody>
      </p:sp>
      <p:sp>
        <p:nvSpPr>
          <p:cNvPr id="5" name="TextBox 4"/>
          <p:cNvSpPr txBox="1"/>
          <p:nvPr/>
        </p:nvSpPr>
        <p:spPr>
          <a:xfrm>
            <a:off x="4788168" y="1551671"/>
            <a:ext cx="6781800" cy="3108543"/>
          </a:xfrm>
          <a:prstGeom prst="rect">
            <a:avLst/>
          </a:prstGeom>
          <a:noFill/>
        </p:spPr>
        <p:txBody>
          <a:bodyPr wrap="square" rtlCol="0">
            <a:spAutoFit/>
          </a:bodyPr>
          <a:lstStyle/>
          <a:p>
            <a:pPr marL="571500" indent="-571500">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Talking to the right person/people</a:t>
            </a:r>
          </a:p>
          <a:p>
            <a:pPr marL="457200" indent="-457200">
              <a:buFont typeface="Arial" panose="020B0604020202020204" pitchFamily="34" charset="0"/>
              <a:buChar char="•"/>
              <a:defRPr/>
            </a:pPr>
            <a:endParaRPr lang="en-US" sz="2800" kern="0" dirty="0">
              <a:solidFill>
                <a:srgbClr val="002060"/>
              </a:solidFill>
              <a:effectLst>
                <a:outerShdw blurRad="38100" dist="38100" dir="2700000" algn="tl">
                  <a:srgbClr val="000000">
                    <a:alpha val="43137"/>
                  </a:srgbClr>
                </a:outerShdw>
              </a:effectLst>
              <a:cs typeface="Calibri" pitchFamily="34" charset="0"/>
            </a:endParaRPr>
          </a:p>
          <a:p>
            <a:pPr marL="571500" indent="-571500">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5 W’s</a:t>
            </a:r>
          </a:p>
          <a:p>
            <a:pPr marL="457200" indent="-457200">
              <a:buFont typeface="Arial" panose="020B0604020202020204" pitchFamily="34" charset="0"/>
              <a:buChar char="•"/>
              <a:defRPr/>
            </a:pPr>
            <a:endParaRPr lang="en-US" sz="2800" kern="0" dirty="0">
              <a:solidFill>
                <a:srgbClr val="002060"/>
              </a:solidFill>
              <a:effectLst>
                <a:outerShdw blurRad="38100" dist="38100" dir="2700000" algn="tl">
                  <a:srgbClr val="000000">
                    <a:alpha val="43137"/>
                  </a:srgbClr>
                </a:outerShdw>
              </a:effectLst>
              <a:cs typeface="Calibri" pitchFamily="34" charset="0"/>
            </a:endParaRPr>
          </a:p>
          <a:p>
            <a:pPr marL="571500" indent="-571500">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Standardized Form</a:t>
            </a:r>
          </a:p>
          <a:p>
            <a:pPr marL="457200" indent="-457200">
              <a:buFont typeface="Arial" panose="020B0604020202020204" pitchFamily="34" charset="0"/>
              <a:buChar char="•"/>
              <a:defRPr/>
            </a:pPr>
            <a:endParaRPr lang="en-US" sz="2800" kern="0" dirty="0">
              <a:solidFill>
                <a:srgbClr val="002060"/>
              </a:solidFill>
              <a:effectLst>
                <a:outerShdw blurRad="38100" dist="38100" dir="2700000" algn="tl">
                  <a:srgbClr val="000000">
                    <a:alpha val="43137"/>
                  </a:srgbClr>
                </a:outerShdw>
              </a:effectLst>
              <a:cs typeface="Calibri" pitchFamily="34" charset="0"/>
            </a:endParaRPr>
          </a:p>
          <a:p>
            <a:pPr marL="571500" indent="-571500">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Follow up</a:t>
            </a:r>
          </a:p>
        </p:txBody>
      </p:sp>
    </p:spTree>
    <p:extLst>
      <p:ext uri="{BB962C8B-B14F-4D97-AF65-F5344CB8AC3E}">
        <p14:creationId xmlns:p14="http://schemas.microsoft.com/office/powerpoint/2010/main" val="25458341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effectLst>
                  <a:outerShdw blurRad="38100" dist="38100" dir="2700000" algn="tl">
                    <a:srgbClr val="000000">
                      <a:alpha val="43137"/>
                    </a:srgbClr>
                  </a:outerShdw>
                </a:effectLst>
                <a:latin typeface="+mn-lt"/>
                <a:cs typeface="Aharoni" pitchFamily="2" charset="-79"/>
              </a:rPr>
              <a:t>3. Documentation</a:t>
            </a:r>
          </a:p>
        </p:txBody>
      </p:sp>
      <p:sp>
        <p:nvSpPr>
          <p:cNvPr id="5" name="TextBox 4"/>
          <p:cNvSpPr txBox="1"/>
          <p:nvPr/>
        </p:nvSpPr>
        <p:spPr>
          <a:xfrm>
            <a:off x="5366552" y="1766656"/>
            <a:ext cx="7391400" cy="3416320"/>
          </a:xfrm>
          <a:prstGeom prst="rect">
            <a:avLst/>
          </a:prstGeom>
          <a:noFill/>
        </p:spPr>
        <p:txBody>
          <a:bodyPr wrap="square" rtlCol="0">
            <a:spAutoFit/>
          </a:bodyPr>
          <a:lstStyle/>
          <a:p>
            <a:pPr marL="571500" indent="-571500">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Physical Evidence</a:t>
            </a:r>
          </a:p>
          <a:p>
            <a:pPr marL="342900" indent="-342900">
              <a:buFont typeface="Arial" panose="020B0604020202020204" pitchFamily="34" charset="0"/>
              <a:buChar char="•"/>
              <a:defRPr/>
            </a:pPr>
            <a:endParaRPr lang="en-US" sz="2800" kern="0" dirty="0">
              <a:solidFill>
                <a:srgbClr val="002060"/>
              </a:solidFill>
              <a:effectLst>
                <a:outerShdw blurRad="38100" dist="38100" dir="2700000" algn="tl">
                  <a:srgbClr val="000000">
                    <a:alpha val="43137"/>
                  </a:srgbClr>
                </a:outerShdw>
              </a:effectLst>
              <a:cs typeface="Calibri" pitchFamily="34" charset="0"/>
            </a:endParaRPr>
          </a:p>
          <a:p>
            <a:pPr marL="571500" indent="-571500">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Particularized Need </a:t>
            </a:r>
          </a:p>
          <a:p>
            <a:pPr>
              <a:defRPr/>
            </a:pPr>
            <a:endParaRPr lang="en-US" sz="2800" kern="0" dirty="0">
              <a:solidFill>
                <a:srgbClr val="002060"/>
              </a:solidFill>
              <a:effectLst>
                <a:outerShdw blurRad="38100" dist="38100" dir="2700000" algn="tl">
                  <a:srgbClr val="000000">
                    <a:alpha val="43137"/>
                  </a:srgbClr>
                </a:outerShdw>
              </a:effectLst>
              <a:cs typeface="Calibri" pitchFamily="34" charset="0"/>
            </a:endParaRPr>
          </a:p>
          <a:p>
            <a:pPr marL="1485900" lvl="2" indent="-571500">
              <a:buFont typeface="Courier New" panose="02070309020205020404" pitchFamily="49" charset="0"/>
              <a:buChar char="o"/>
              <a:defRPr/>
            </a:pPr>
            <a:r>
              <a:rPr lang="en-US" sz="2800" kern="0" dirty="0">
                <a:solidFill>
                  <a:srgbClr val="002060"/>
                </a:solidFill>
                <a:effectLst>
                  <a:outerShdw blurRad="38100" dist="38100" dir="2700000" algn="tl">
                    <a:srgbClr val="000000">
                      <a:alpha val="43137"/>
                    </a:srgbClr>
                  </a:outerShdw>
                </a:effectLst>
                <a:cs typeface="Calibri" pitchFamily="34" charset="0"/>
              </a:rPr>
              <a:t>Why</a:t>
            </a:r>
          </a:p>
          <a:p>
            <a:pPr marL="1485900" lvl="2" indent="-571500">
              <a:buFont typeface="Courier New" panose="02070309020205020404" pitchFamily="49" charset="0"/>
              <a:buChar char="o"/>
              <a:defRPr/>
            </a:pPr>
            <a:r>
              <a:rPr lang="en-US" sz="2800" kern="0" dirty="0">
                <a:solidFill>
                  <a:srgbClr val="002060"/>
                </a:solidFill>
                <a:effectLst>
                  <a:outerShdw blurRad="38100" dist="38100" dir="2700000" algn="tl">
                    <a:srgbClr val="000000">
                      <a:alpha val="43137"/>
                    </a:srgbClr>
                  </a:outerShdw>
                </a:effectLst>
                <a:cs typeface="Calibri" pitchFamily="34" charset="0"/>
              </a:rPr>
              <a:t>How</a:t>
            </a:r>
          </a:p>
          <a:p>
            <a:pPr marL="1485900" lvl="2" indent="-571500">
              <a:buFont typeface="Courier New" panose="02070309020205020404" pitchFamily="49" charset="0"/>
              <a:buChar char="o"/>
              <a:defRPr/>
            </a:pPr>
            <a:r>
              <a:rPr lang="en-US" sz="2800" kern="0" dirty="0">
                <a:solidFill>
                  <a:srgbClr val="002060"/>
                </a:solidFill>
                <a:effectLst>
                  <a:outerShdw blurRad="38100" dist="38100" dir="2700000" algn="tl">
                    <a:srgbClr val="000000">
                      <a:alpha val="43137"/>
                    </a:srgbClr>
                  </a:outerShdw>
                </a:effectLst>
                <a:cs typeface="Calibri" pitchFamily="34" charset="0"/>
              </a:rPr>
              <a:t>Relevancy</a:t>
            </a:r>
          </a:p>
          <a:p>
            <a:pPr>
              <a:defRPr/>
            </a:pPr>
            <a:endParaRPr lang="en-US" sz="2000" kern="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29555392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884" y="905523"/>
            <a:ext cx="6424798" cy="707270"/>
          </a:xfrm>
        </p:spPr>
        <p:txBody>
          <a:bodyPr>
            <a:noAutofit/>
          </a:bodyPr>
          <a:lstStyle/>
          <a:p>
            <a:pPr algn="ctr"/>
            <a:br>
              <a:rPr lang="en-US" sz="4000" b="1" dirty="0">
                <a:solidFill>
                  <a:srgbClr val="000000"/>
                </a:solidFill>
                <a:latin typeface="Berlin Sans FB Demi" pitchFamily="34" charset="0"/>
                <a:cs typeface="Aharoni" pitchFamily="2" charset="-79"/>
              </a:rPr>
            </a:br>
            <a:r>
              <a:rPr lang="en-US" sz="3600" dirty="0">
                <a:effectLst>
                  <a:outerShdw blurRad="38100" dist="38100" dir="2700000" algn="tl">
                    <a:srgbClr val="000000">
                      <a:alpha val="43137"/>
                    </a:srgbClr>
                  </a:outerShdw>
                </a:effectLst>
                <a:latin typeface="+mn-lt"/>
                <a:cs typeface="Aharoni" pitchFamily="2" charset="-79"/>
              </a:rPr>
              <a:t>Particularized Need</a:t>
            </a:r>
          </a:p>
        </p:txBody>
      </p:sp>
      <p:sp>
        <p:nvSpPr>
          <p:cNvPr id="3" name="TextBox 2"/>
          <p:cNvSpPr txBox="1"/>
          <p:nvPr/>
        </p:nvSpPr>
        <p:spPr>
          <a:xfrm>
            <a:off x="4648200" y="1845816"/>
            <a:ext cx="7543800" cy="3385542"/>
          </a:xfrm>
          <a:prstGeom prst="rect">
            <a:avLst/>
          </a:prstGeom>
          <a:noFill/>
        </p:spPr>
        <p:txBody>
          <a:bodyPr wrap="square" rtlCol="0">
            <a:spAutoFit/>
          </a:bodyPr>
          <a:lstStyle/>
          <a:p>
            <a:pPr>
              <a:defRPr/>
            </a:pPr>
            <a:r>
              <a:rPr lang="en-US" sz="2800" kern="0" dirty="0">
                <a:solidFill>
                  <a:srgbClr val="002060"/>
                </a:solidFill>
                <a:effectLst>
                  <a:outerShdw blurRad="38100" dist="38100" dir="2700000" algn="tl">
                    <a:srgbClr val="000000">
                      <a:alpha val="43137"/>
                    </a:srgbClr>
                  </a:outerShdw>
                </a:effectLst>
                <a:cs typeface="Calibri" pitchFamily="34" charset="0"/>
              </a:rPr>
              <a:t>Information requested must be:</a:t>
            </a:r>
          </a:p>
          <a:p>
            <a:pPr>
              <a:defRPr/>
            </a:pPr>
            <a:endParaRPr lang="en-US" kern="0" dirty="0">
              <a:solidFill>
                <a:srgbClr val="002060"/>
              </a:solidFill>
              <a:latin typeface="Calibri" pitchFamily="34" charset="0"/>
              <a:cs typeface="Calibri" pitchFamily="34" charset="0"/>
            </a:endParaRPr>
          </a:p>
          <a:p>
            <a:pPr marL="571500" indent="-571500">
              <a:buFont typeface="Arial" panose="020B0604020202020204" pitchFamily="34" charset="0"/>
              <a:buChar char="•"/>
              <a:defRPr/>
            </a:pPr>
            <a:r>
              <a:rPr lang="en-US" sz="2800" u="sng" kern="0" dirty="0">
                <a:solidFill>
                  <a:srgbClr val="002060"/>
                </a:solidFill>
                <a:effectLst>
                  <a:outerShdw blurRad="38100" dist="38100" dir="2700000" algn="tl">
                    <a:srgbClr val="000000">
                      <a:alpha val="43137"/>
                    </a:srgbClr>
                  </a:outerShdw>
                </a:effectLst>
                <a:cs typeface="Calibri" pitchFamily="34" charset="0"/>
              </a:rPr>
              <a:t>Normally maintained </a:t>
            </a:r>
            <a:r>
              <a:rPr lang="en-US" sz="2800" kern="0" dirty="0">
                <a:solidFill>
                  <a:srgbClr val="002060"/>
                </a:solidFill>
                <a:effectLst>
                  <a:outerShdw blurRad="38100" dist="38100" dir="2700000" algn="tl">
                    <a:srgbClr val="000000">
                      <a:alpha val="43137"/>
                    </a:srgbClr>
                  </a:outerShdw>
                </a:effectLst>
                <a:cs typeface="Calibri" pitchFamily="34" charset="0"/>
              </a:rPr>
              <a:t>in the regular </a:t>
            </a:r>
          </a:p>
          <a:p>
            <a:pPr marL="571500" indent="-571500">
              <a:defRPr/>
            </a:pPr>
            <a:r>
              <a:rPr lang="en-US" sz="2800" kern="0" dirty="0">
                <a:solidFill>
                  <a:srgbClr val="002060"/>
                </a:solidFill>
                <a:effectLst>
                  <a:outerShdw blurRad="38100" dist="38100" dir="2700000" algn="tl">
                    <a:srgbClr val="000000">
                      <a:alpha val="43137"/>
                    </a:srgbClr>
                  </a:outerShdw>
                </a:effectLst>
                <a:cs typeface="Calibri" pitchFamily="34" charset="0"/>
              </a:rPr>
              <a:t>	course of business by the Agency</a:t>
            </a:r>
          </a:p>
          <a:p>
            <a:pPr marL="285750" indent="-285750">
              <a:buFont typeface="Arial" panose="020B0604020202020204" pitchFamily="34" charset="0"/>
              <a:buChar char="•"/>
              <a:defRPr/>
            </a:pPr>
            <a:endParaRPr lang="en-US" sz="2800" kern="0" dirty="0">
              <a:solidFill>
                <a:srgbClr val="002060"/>
              </a:solidFill>
              <a:effectLst>
                <a:outerShdw blurRad="38100" dist="38100" dir="2700000" algn="tl">
                  <a:srgbClr val="000000">
                    <a:alpha val="43137"/>
                  </a:srgbClr>
                </a:outerShdw>
              </a:effectLst>
              <a:cs typeface="Calibri" pitchFamily="34" charset="0"/>
            </a:endParaRPr>
          </a:p>
          <a:p>
            <a:pPr marL="571500" indent="-571500">
              <a:buFont typeface="Arial" panose="020B0604020202020204" pitchFamily="34" charset="0"/>
              <a:buChar char="•"/>
              <a:defRPr/>
            </a:pPr>
            <a:r>
              <a:rPr lang="en-US" sz="2800" u="sng" kern="0" dirty="0">
                <a:solidFill>
                  <a:srgbClr val="002060"/>
                </a:solidFill>
                <a:effectLst>
                  <a:outerShdw blurRad="38100" dist="38100" dir="2700000" algn="tl">
                    <a:srgbClr val="000000">
                      <a:alpha val="43137"/>
                    </a:srgbClr>
                  </a:outerShdw>
                </a:effectLst>
                <a:cs typeface="Calibri" pitchFamily="34" charset="0"/>
              </a:rPr>
              <a:t>Reasonably available</a:t>
            </a:r>
          </a:p>
          <a:p>
            <a:pPr marL="285750" indent="-285750">
              <a:buFont typeface="Arial" panose="020B0604020202020204" pitchFamily="34" charset="0"/>
              <a:buChar char="•"/>
              <a:defRPr/>
            </a:pPr>
            <a:endParaRPr lang="en-US" sz="2800" kern="0" dirty="0">
              <a:solidFill>
                <a:srgbClr val="002060"/>
              </a:solidFill>
              <a:effectLst>
                <a:outerShdw blurRad="38100" dist="38100" dir="2700000" algn="tl">
                  <a:srgbClr val="000000">
                    <a:alpha val="43137"/>
                  </a:srgbClr>
                </a:outerShdw>
              </a:effectLst>
              <a:cs typeface="Calibri" pitchFamily="34" charset="0"/>
            </a:endParaRPr>
          </a:p>
          <a:p>
            <a:pPr marL="571500" indent="-571500">
              <a:buFont typeface="Arial" panose="020B0604020202020204" pitchFamily="34" charset="0"/>
              <a:buChar char="•"/>
              <a:defRPr/>
            </a:pPr>
            <a:r>
              <a:rPr lang="en-US" sz="2800" u="sng" kern="0" dirty="0">
                <a:solidFill>
                  <a:srgbClr val="002060"/>
                </a:solidFill>
                <a:effectLst>
                  <a:outerShdw blurRad="38100" dist="38100" dir="2700000" algn="tl">
                    <a:srgbClr val="000000">
                      <a:alpha val="43137"/>
                    </a:srgbClr>
                  </a:outerShdw>
                </a:effectLst>
                <a:cs typeface="Calibri" pitchFamily="34" charset="0"/>
              </a:rPr>
              <a:t>Necessary</a:t>
            </a:r>
          </a:p>
        </p:txBody>
      </p:sp>
    </p:spTree>
    <p:extLst>
      <p:ext uri="{BB962C8B-B14F-4D97-AF65-F5344CB8AC3E}">
        <p14:creationId xmlns:p14="http://schemas.microsoft.com/office/powerpoint/2010/main" val="26172074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5912" y="797327"/>
            <a:ext cx="6424798" cy="1143940"/>
          </a:xfrm>
        </p:spPr>
        <p:txBody>
          <a:bodyPr>
            <a:noAutofit/>
          </a:bodyPr>
          <a:lstStyle/>
          <a:p>
            <a:pPr algn="ctr"/>
            <a:r>
              <a:rPr lang="en-US" sz="3600" dirty="0">
                <a:effectLst>
                  <a:outerShdw blurRad="38100" dist="38100" dir="2700000" algn="tl">
                    <a:srgbClr val="000000">
                      <a:alpha val="43137"/>
                    </a:srgbClr>
                  </a:outerShdw>
                </a:effectLst>
                <a:latin typeface="+mn-lt"/>
                <a:cs typeface="Aharoni" pitchFamily="2" charset="-79"/>
              </a:rPr>
              <a:t>Particularized Need</a:t>
            </a:r>
          </a:p>
        </p:txBody>
      </p:sp>
      <p:sp>
        <p:nvSpPr>
          <p:cNvPr id="3" name="TextBox 2"/>
          <p:cNvSpPr txBox="1"/>
          <p:nvPr/>
        </p:nvSpPr>
        <p:spPr>
          <a:xfrm>
            <a:off x="4417505" y="1690456"/>
            <a:ext cx="8001000" cy="3385542"/>
          </a:xfrm>
          <a:prstGeom prst="rect">
            <a:avLst/>
          </a:prstGeom>
          <a:noFill/>
        </p:spPr>
        <p:txBody>
          <a:bodyPr wrap="square" rtlCol="0">
            <a:spAutoFit/>
          </a:bodyPr>
          <a:lstStyle/>
          <a:p>
            <a:pPr>
              <a:defRPr/>
            </a:pPr>
            <a:r>
              <a:rPr lang="en-US" sz="2800" kern="0" dirty="0">
                <a:solidFill>
                  <a:srgbClr val="002060"/>
                </a:solidFill>
                <a:effectLst>
                  <a:outerShdw blurRad="38100" dist="38100" dir="2700000" algn="tl">
                    <a:srgbClr val="000000">
                      <a:alpha val="43137"/>
                    </a:srgbClr>
                  </a:outerShdw>
                </a:effectLst>
                <a:cs typeface="Calibri" pitchFamily="34" charset="0"/>
              </a:rPr>
              <a:t>Union cannot request information that is:</a:t>
            </a:r>
          </a:p>
          <a:p>
            <a:pPr>
              <a:defRPr/>
            </a:pPr>
            <a:endParaRPr lang="en-US" kern="0" dirty="0">
              <a:solidFill>
                <a:srgbClr val="002060"/>
              </a:solidFill>
              <a:latin typeface="Calibri" pitchFamily="34" charset="0"/>
              <a:cs typeface="Calibri" pitchFamily="34" charset="0"/>
            </a:endParaRPr>
          </a:p>
          <a:p>
            <a:pPr marL="571500" indent="-571500">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Under the Privacy Act</a:t>
            </a:r>
          </a:p>
          <a:p>
            <a:pPr marL="457200" indent="-457200">
              <a:buFont typeface="Arial" panose="020B0604020202020204" pitchFamily="34" charset="0"/>
              <a:buChar char="•"/>
              <a:defRPr/>
            </a:pPr>
            <a:endPar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a:p>
            <a:pPr marL="571500" indent="-571500">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Collective bargaining guidance, advice, </a:t>
            </a:r>
          </a:p>
          <a:p>
            <a:pPr marL="571500" indent="-571500">
              <a:defRPr/>
            </a:pPr>
            <a:r>
              <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	counsel, or training for management</a:t>
            </a:r>
          </a:p>
          <a:p>
            <a:pPr marL="571500" indent="-571500">
              <a:defRPr/>
            </a:pPr>
            <a:endPar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a:p>
            <a:pPr marL="571500" indent="-571500">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Prohibited by other laws</a:t>
            </a:r>
          </a:p>
        </p:txBody>
      </p:sp>
    </p:spTree>
    <p:extLst>
      <p:ext uri="{BB962C8B-B14F-4D97-AF65-F5344CB8AC3E}">
        <p14:creationId xmlns:p14="http://schemas.microsoft.com/office/powerpoint/2010/main" val="41457938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396" y="703948"/>
            <a:ext cx="8704871" cy="1340909"/>
          </a:xfrm>
        </p:spPr>
        <p:txBody>
          <a:bodyPr>
            <a:noAutofit/>
          </a:bodyPr>
          <a:lstStyle/>
          <a:p>
            <a:pPr algn="ctr">
              <a:lnSpc>
                <a:spcPct val="150000"/>
              </a:lnSpc>
            </a:pPr>
            <a:r>
              <a:rPr lang="en-US" sz="3600" dirty="0">
                <a:effectLst>
                  <a:outerShdw blurRad="38100" dist="38100" dir="2700000" algn="tl">
                    <a:srgbClr val="000000">
                      <a:alpha val="43137"/>
                    </a:srgbClr>
                  </a:outerShdw>
                </a:effectLst>
                <a:latin typeface="+mn-lt"/>
                <a:cs typeface="Aharoni" pitchFamily="2" charset="-79"/>
              </a:rPr>
              <a:t>    </a:t>
            </a:r>
            <a:r>
              <a:rPr lang="en-US" sz="6600" dirty="0">
                <a:effectLst>
                  <a:outerShdw blurRad="38100" dist="38100" dir="2700000" algn="tl">
                    <a:srgbClr val="000000">
                      <a:alpha val="43137"/>
                    </a:srgbClr>
                  </a:outerShdw>
                </a:effectLst>
                <a:latin typeface="+mn-lt"/>
                <a:cs typeface="Aharoni" pitchFamily="2" charset="-79"/>
              </a:rPr>
              <a:t>Getting the Information</a:t>
            </a:r>
          </a:p>
        </p:txBody>
      </p:sp>
      <p:pic>
        <p:nvPicPr>
          <p:cNvPr id="3" name="Picture 2"/>
          <p:cNvPicPr>
            <a:picLocks noChangeAspect="1"/>
          </p:cNvPicPr>
          <p:nvPr/>
        </p:nvPicPr>
        <p:blipFill>
          <a:blip r:embed="rId3"/>
          <a:stretch>
            <a:fillRect/>
          </a:stretch>
        </p:blipFill>
        <p:spPr>
          <a:xfrm>
            <a:off x="3475607" y="2044857"/>
            <a:ext cx="4591061" cy="2464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97507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769" y="98795"/>
            <a:ext cx="5344255" cy="1158875"/>
          </a:xfrm>
        </p:spPr>
        <p:txBody>
          <a:bodyPr>
            <a:noAutofit/>
          </a:bodyPr>
          <a:lstStyle/>
          <a:p>
            <a:pPr algn="ctr">
              <a:lnSpc>
                <a:spcPct val="100000"/>
              </a:lnSpc>
            </a:pPr>
            <a:r>
              <a:rPr lang="en-US" sz="3600" dirty="0">
                <a:effectLst>
                  <a:outerShdw blurRad="38100" dist="38100" dir="2700000" algn="tl">
                    <a:srgbClr val="000000">
                      <a:alpha val="43137"/>
                    </a:srgbClr>
                  </a:outerShdw>
                </a:effectLst>
                <a:latin typeface="+mn-lt"/>
                <a:cs typeface="Aharoni" pitchFamily="2" charset="-79"/>
              </a:rPr>
              <a:t> </a:t>
            </a:r>
            <a:r>
              <a:rPr lang="en-US" sz="4000" dirty="0">
                <a:effectLst>
                  <a:outerShdw blurRad="38100" dist="38100" dir="2700000" algn="tl">
                    <a:srgbClr val="000000">
                      <a:alpha val="43137"/>
                    </a:srgbClr>
                  </a:outerShdw>
                </a:effectLst>
                <a:latin typeface="+mn-lt"/>
                <a:cs typeface="Aharoni" pitchFamily="2" charset="-79"/>
              </a:rPr>
              <a:t>Getting the Information</a:t>
            </a:r>
            <a:endParaRPr lang="en-US" sz="3600" dirty="0">
              <a:effectLst>
                <a:outerShdw blurRad="38100" dist="38100" dir="2700000" algn="tl">
                  <a:srgbClr val="000000">
                    <a:alpha val="43137"/>
                  </a:srgbClr>
                </a:outerShdw>
              </a:effectLst>
              <a:latin typeface="+mn-lt"/>
              <a:cs typeface="Aharoni" pitchFamily="2" charset="-79"/>
            </a:endParaRPr>
          </a:p>
        </p:txBody>
      </p:sp>
      <p:sp>
        <p:nvSpPr>
          <p:cNvPr id="3" name="Content Placeholder 2"/>
          <p:cNvSpPr>
            <a:spLocks noGrp="1"/>
          </p:cNvSpPr>
          <p:nvPr>
            <p:ph idx="1"/>
          </p:nvPr>
        </p:nvSpPr>
        <p:spPr>
          <a:xfrm>
            <a:off x="767178" y="1106533"/>
            <a:ext cx="5344255" cy="4093730"/>
          </a:xfrm>
        </p:spPr>
        <p:txBody>
          <a:bodyPr>
            <a:noAutofit/>
          </a:bodyPr>
          <a:lstStyle/>
          <a:p>
            <a:pPr marL="0" indent="0">
              <a:buNone/>
            </a:pPr>
            <a:r>
              <a:rPr lang="en-US" sz="2000" i="1" dirty="0">
                <a:solidFill>
                  <a:srgbClr val="002060"/>
                </a:solidFill>
              </a:rPr>
              <a:t>Consider the facts presented and decide if the situation would require the agency to provide the requested information.</a:t>
            </a:r>
          </a:p>
          <a:p>
            <a:pPr marL="0" indent="0">
              <a:buNone/>
            </a:pPr>
            <a:endParaRPr lang="en-US" sz="2000" i="1" dirty="0">
              <a:solidFill>
                <a:srgbClr val="002060"/>
              </a:solidFill>
            </a:endParaRPr>
          </a:p>
          <a:p>
            <a:pPr marL="0" indent="0">
              <a:buNone/>
            </a:pPr>
            <a:r>
              <a:rPr lang="en-US" sz="2000" b="1" dirty="0">
                <a:solidFill>
                  <a:srgbClr val="002060"/>
                </a:solidFill>
              </a:rPr>
              <a:t>Situation 1:</a:t>
            </a:r>
            <a:r>
              <a:rPr lang="en-US" sz="2000" dirty="0">
                <a:solidFill>
                  <a:srgbClr val="002060"/>
                </a:solidFill>
              </a:rPr>
              <a:t>  Several members of your Local have come to you with concerns about the way the city bus lines are changing schedules.  Because of the schedule changes, a number of them have been late reporting to work.  Several employees have been admonished for tardiness.  One member asks the Local to have Personnel Office provide a copy of the bus schedules in order to prove his point.</a:t>
            </a:r>
          </a:p>
        </p:txBody>
      </p:sp>
    </p:spTree>
    <p:extLst>
      <p:ext uri="{BB962C8B-B14F-4D97-AF65-F5344CB8AC3E}">
        <p14:creationId xmlns:p14="http://schemas.microsoft.com/office/powerpoint/2010/main" val="1730602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344255" cy="806727"/>
          </a:xfrm>
        </p:spPr>
        <p:txBody>
          <a:bodyPr>
            <a:noAutofit/>
          </a:bodyPr>
          <a:lstStyle/>
          <a:p>
            <a:pPr algn="ctr">
              <a:lnSpc>
                <a:spcPct val="150000"/>
              </a:lnSpc>
            </a:pPr>
            <a:r>
              <a:rPr lang="en-US" sz="4000" dirty="0">
                <a:effectLst>
                  <a:outerShdw blurRad="38100" dist="38100" dir="2700000" algn="tl">
                    <a:srgbClr val="000000">
                      <a:alpha val="43137"/>
                    </a:srgbClr>
                  </a:outerShdw>
                </a:effectLst>
                <a:latin typeface="+mn-lt"/>
                <a:cs typeface="Aharoni" pitchFamily="2" charset="-79"/>
              </a:rPr>
              <a:t>Getting the Information</a:t>
            </a:r>
            <a:endParaRPr lang="en-US" sz="3600" dirty="0">
              <a:effectLst>
                <a:outerShdw blurRad="38100" dist="38100" dir="2700000" algn="tl">
                  <a:srgbClr val="000000">
                    <a:alpha val="43137"/>
                  </a:srgbClr>
                </a:outerShdw>
              </a:effectLst>
              <a:latin typeface="+mn-lt"/>
              <a:cs typeface="Aharoni" pitchFamily="2" charset="-79"/>
            </a:endParaRPr>
          </a:p>
        </p:txBody>
      </p:sp>
      <p:sp>
        <p:nvSpPr>
          <p:cNvPr id="3" name="Content Placeholder 2"/>
          <p:cNvSpPr>
            <a:spLocks noGrp="1"/>
          </p:cNvSpPr>
          <p:nvPr>
            <p:ph idx="1"/>
          </p:nvPr>
        </p:nvSpPr>
        <p:spPr>
          <a:xfrm>
            <a:off x="838200" y="1171852"/>
            <a:ext cx="5344255" cy="4093730"/>
          </a:xfrm>
        </p:spPr>
        <p:txBody>
          <a:bodyPr>
            <a:noAutofit/>
          </a:bodyPr>
          <a:lstStyle/>
          <a:p>
            <a:pPr marL="0" indent="0">
              <a:buNone/>
            </a:pPr>
            <a:r>
              <a:rPr lang="en-US" sz="2000" i="1" dirty="0">
                <a:solidFill>
                  <a:srgbClr val="002060"/>
                </a:solidFill>
              </a:rPr>
              <a:t>Consider the facts presented and decide if the situation would require the agency to provide the requested information.</a:t>
            </a:r>
          </a:p>
          <a:p>
            <a:pPr marL="0" indent="0">
              <a:buNone/>
            </a:pPr>
            <a:endParaRPr lang="en-US" sz="2000" i="1" dirty="0">
              <a:solidFill>
                <a:srgbClr val="002060"/>
              </a:solidFill>
            </a:endParaRPr>
          </a:p>
          <a:p>
            <a:pPr marL="0" indent="0">
              <a:buNone/>
            </a:pPr>
            <a:r>
              <a:rPr lang="en-US" sz="2000" b="1" dirty="0">
                <a:solidFill>
                  <a:srgbClr val="002060"/>
                </a:solidFill>
              </a:rPr>
              <a:t>Situation 2: </a:t>
            </a:r>
            <a:r>
              <a:rPr lang="en-US" sz="2000" dirty="0">
                <a:solidFill>
                  <a:srgbClr val="002060"/>
                </a:solidFill>
              </a:rPr>
              <a:t>A member comes to you to ask for help with a proposed removal for unsatisfactory performance.  The reason stated is that the member did not process the minimum vouchers during his performance improvement period.  The member insists he did meet the requirement and that the records of his performance maintained in the Division will prove his claim.</a:t>
            </a:r>
          </a:p>
        </p:txBody>
      </p:sp>
    </p:spTree>
    <p:extLst>
      <p:ext uri="{BB962C8B-B14F-4D97-AF65-F5344CB8AC3E}">
        <p14:creationId xmlns:p14="http://schemas.microsoft.com/office/powerpoint/2010/main" val="42647808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effectLst>
                  <a:outerShdw blurRad="38100" dist="38100" dir="2700000" algn="tl">
                    <a:srgbClr val="000000">
                      <a:alpha val="43137"/>
                    </a:srgbClr>
                  </a:outerShdw>
                </a:effectLst>
                <a:latin typeface="+mn-lt"/>
                <a:cs typeface="Aharoni" pitchFamily="2" charset="-79"/>
              </a:rPr>
              <a:t>4. Preparation</a:t>
            </a:r>
          </a:p>
        </p:txBody>
      </p:sp>
      <p:sp>
        <p:nvSpPr>
          <p:cNvPr id="5" name="TextBox 4"/>
          <p:cNvSpPr txBox="1"/>
          <p:nvPr/>
        </p:nvSpPr>
        <p:spPr>
          <a:xfrm>
            <a:off x="531921" y="1207364"/>
            <a:ext cx="7772400" cy="3262432"/>
          </a:xfrm>
          <a:prstGeom prst="rect">
            <a:avLst/>
          </a:prstGeom>
          <a:noFill/>
        </p:spPr>
        <p:txBody>
          <a:bodyPr wrap="square" rtlCol="0">
            <a:spAutoFit/>
          </a:bodyPr>
          <a:lstStyle/>
          <a:p>
            <a:pPr marL="571500" indent="-571500">
              <a:buFont typeface="Arial" panose="020B0604020202020204" pitchFamily="34" charset="0"/>
              <a:buChar char="•"/>
              <a:defRPr/>
            </a:pPr>
            <a:r>
              <a:rPr lang="en-US" sz="2400" kern="0" dirty="0">
                <a:solidFill>
                  <a:srgbClr val="002060"/>
                </a:solidFill>
                <a:cs typeface="Calibri" pitchFamily="34" charset="0"/>
              </a:rPr>
              <a:t>Review </a:t>
            </a:r>
          </a:p>
          <a:p>
            <a:pPr marL="457200" indent="-457200">
              <a:buFont typeface="Arial" panose="020B0604020202020204" pitchFamily="34" charset="0"/>
              <a:buChar char="•"/>
              <a:defRPr/>
            </a:pPr>
            <a:endParaRPr lang="en-US" sz="2400" kern="0" dirty="0">
              <a:solidFill>
                <a:srgbClr val="002060"/>
              </a:solidFill>
              <a:cs typeface="Calibri" pitchFamily="34" charset="0"/>
            </a:endParaRPr>
          </a:p>
          <a:p>
            <a:pPr marL="571500" indent="-571500">
              <a:buFont typeface="Arial" panose="020B0604020202020204" pitchFamily="34" charset="0"/>
              <a:buChar char="•"/>
              <a:defRPr/>
            </a:pPr>
            <a:r>
              <a:rPr lang="en-US" sz="2400" kern="0" dirty="0">
                <a:solidFill>
                  <a:srgbClr val="002060"/>
                </a:solidFill>
                <a:cs typeface="Calibri" pitchFamily="34" charset="0"/>
              </a:rPr>
              <a:t>Research</a:t>
            </a:r>
          </a:p>
          <a:p>
            <a:pPr marL="457200" indent="-457200">
              <a:buFont typeface="Arial" panose="020B0604020202020204" pitchFamily="34" charset="0"/>
              <a:buChar char="•"/>
              <a:defRPr/>
            </a:pPr>
            <a:endParaRPr lang="en-US" sz="2400" kern="0" dirty="0">
              <a:solidFill>
                <a:srgbClr val="002060"/>
              </a:solidFill>
              <a:cs typeface="Calibri" pitchFamily="34" charset="0"/>
            </a:endParaRPr>
          </a:p>
          <a:p>
            <a:pPr marL="571500" indent="-571500">
              <a:buFont typeface="Arial" panose="020B0604020202020204" pitchFamily="34" charset="0"/>
              <a:buChar char="•"/>
              <a:defRPr/>
            </a:pPr>
            <a:r>
              <a:rPr lang="en-US" sz="2400" kern="0" dirty="0">
                <a:solidFill>
                  <a:srgbClr val="002060"/>
                </a:solidFill>
                <a:cs typeface="Calibri" pitchFamily="34" charset="0"/>
              </a:rPr>
              <a:t>Discuss with Other Stewards/Officers</a:t>
            </a:r>
          </a:p>
          <a:p>
            <a:pPr marL="457200" indent="-457200">
              <a:buFont typeface="Arial" panose="020B0604020202020204" pitchFamily="34" charset="0"/>
              <a:buChar char="•"/>
              <a:defRPr/>
            </a:pPr>
            <a:endParaRPr lang="en-US" sz="2400" kern="0" dirty="0">
              <a:solidFill>
                <a:srgbClr val="002060"/>
              </a:solidFill>
              <a:cs typeface="Calibri" pitchFamily="34" charset="0"/>
            </a:endParaRPr>
          </a:p>
          <a:p>
            <a:pPr marL="571500" indent="-571500">
              <a:buFont typeface="Arial" panose="020B0604020202020204" pitchFamily="34" charset="0"/>
              <a:buChar char="•"/>
              <a:defRPr/>
            </a:pPr>
            <a:r>
              <a:rPr lang="en-US" sz="2400" kern="0" dirty="0">
                <a:solidFill>
                  <a:srgbClr val="002060"/>
                </a:solidFill>
                <a:cs typeface="Calibri" pitchFamily="34" charset="0"/>
              </a:rPr>
              <a:t>Write the Grievance</a:t>
            </a:r>
          </a:p>
          <a:p>
            <a:pPr marL="457200" indent="-457200">
              <a:buFont typeface="Arial" panose="020B0604020202020204" pitchFamily="34" charset="0"/>
              <a:buChar char="•"/>
              <a:defRPr/>
            </a:pPr>
            <a:endParaRPr lang="en-US" sz="2800" kern="0" dirty="0">
              <a:solidFill>
                <a:srgbClr val="FFFF00"/>
              </a:solidFill>
              <a:cs typeface="Calibri" pitchFamily="34" charset="0"/>
            </a:endParaRPr>
          </a:p>
          <a:p>
            <a:pPr>
              <a:defRPr/>
            </a:pPr>
            <a:endParaRPr lang="en-US" sz="1000" kern="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33200926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effectLst>
                  <a:outerShdw blurRad="38100" dist="38100" dir="2700000" algn="tl">
                    <a:srgbClr val="000000">
                      <a:alpha val="43137"/>
                    </a:srgbClr>
                  </a:outerShdw>
                </a:effectLst>
                <a:latin typeface="+mn-lt"/>
                <a:cs typeface="Aharoni" pitchFamily="2" charset="-79"/>
              </a:rPr>
              <a:t>Writing the Grievance</a:t>
            </a:r>
          </a:p>
        </p:txBody>
      </p:sp>
      <p:sp>
        <p:nvSpPr>
          <p:cNvPr id="9" name="TextBox 8"/>
          <p:cNvSpPr txBox="1"/>
          <p:nvPr/>
        </p:nvSpPr>
        <p:spPr>
          <a:xfrm>
            <a:off x="161278" y="1285044"/>
            <a:ext cx="7696200" cy="2923877"/>
          </a:xfrm>
          <a:prstGeom prst="rect">
            <a:avLst/>
          </a:prstGeom>
          <a:noFill/>
        </p:spPr>
        <p:txBody>
          <a:bodyPr wrap="square" rtlCol="0">
            <a:spAutoFit/>
          </a:bodyPr>
          <a:lstStyle/>
          <a:p>
            <a:pPr marL="1657350" lvl="2" indent="-742950">
              <a:lnSpc>
                <a:spcPct val="200000"/>
              </a:lnSpc>
              <a:buFont typeface="+mj-lt"/>
              <a:buAutoNum type="arabicPeriod"/>
              <a:defRPr/>
            </a:pPr>
            <a:r>
              <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Statement of grievance</a:t>
            </a:r>
          </a:p>
          <a:p>
            <a:pPr marL="1657350" lvl="2" indent="-742950">
              <a:lnSpc>
                <a:spcPct val="200000"/>
              </a:lnSpc>
              <a:buFont typeface="+mj-lt"/>
              <a:buAutoNum type="arabicPeriod"/>
              <a:defRPr/>
            </a:pPr>
            <a:r>
              <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Statement of violation</a:t>
            </a:r>
          </a:p>
          <a:p>
            <a:pPr marL="1657350" lvl="2" indent="-742950">
              <a:lnSpc>
                <a:spcPct val="200000"/>
              </a:lnSpc>
              <a:buFontTx/>
              <a:buAutoNum type="arabicPeriod" startAt="3"/>
              <a:defRPr/>
            </a:pPr>
            <a:r>
              <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Statement of remedy</a:t>
            </a:r>
            <a:r>
              <a:rPr lang="en-US" sz="3600" kern="0" dirty="0">
                <a:solidFill>
                  <a:srgbClr val="000000"/>
                </a:solidFill>
                <a:latin typeface="Calibri" pitchFamily="34" charset="0"/>
                <a:cs typeface="Calibri" pitchFamily="34" charset="0"/>
              </a:rPr>
              <a:t>		</a:t>
            </a:r>
            <a:endParaRPr lang="en-US" sz="2800" kern="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37276897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effectLst>
                  <a:outerShdw blurRad="38100" dist="38100" dir="2700000" algn="tl">
                    <a:srgbClr val="000000">
                      <a:alpha val="43137"/>
                    </a:srgbClr>
                  </a:outerShdw>
                </a:effectLst>
                <a:latin typeface="+mn-lt"/>
                <a:cs typeface="Aharoni" pitchFamily="2" charset="-79"/>
              </a:rPr>
              <a:t>4. Preparation</a:t>
            </a:r>
          </a:p>
        </p:txBody>
      </p:sp>
      <p:sp>
        <p:nvSpPr>
          <p:cNvPr id="5" name="TextBox 4"/>
          <p:cNvSpPr txBox="1"/>
          <p:nvPr/>
        </p:nvSpPr>
        <p:spPr>
          <a:xfrm>
            <a:off x="838200" y="1447061"/>
            <a:ext cx="4679272" cy="1969770"/>
          </a:xfrm>
          <a:prstGeom prst="rect">
            <a:avLst/>
          </a:prstGeom>
          <a:noFill/>
        </p:spPr>
        <p:txBody>
          <a:bodyPr wrap="square" rtlCol="0">
            <a:spAutoFit/>
          </a:bodyPr>
          <a:lstStyle/>
          <a:p>
            <a:pPr marL="571500" indent="-571500">
              <a:buFont typeface="Arial" panose="020B0604020202020204" pitchFamily="34" charset="0"/>
              <a:buChar char="•"/>
              <a:defRPr/>
            </a:pPr>
            <a:r>
              <a:rPr lang="en-US" sz="2800" kern="0" dirty="0">
                <a:solidFill>
                  <a:srgbClr val="002060"/>
                </a:solidFill>
                <a:cs typeface="Calibri" pitchFamily="34" charset="0"/>
              </a:rPr>
              <a:t>Prepare the Witness/Grievant</a:t>
            </a:r>
          </a:p>
          <a:p>
            <a:pPr marL="457200" indent="-457200">
              <a:buFont typeface="Arial" panose="020B0604020202020204" pitchFamily="34" charset="0"/>
              <a:buChar char="•"/>
              <a:defRPr/>
            </a:pPr>
            <a:endParaRPr lang="en-US" sz="2800" kern="0" dirty="0">
              <a:solidFill>
                <a:srgbClr val="002060"/>
              </a:solidFill>
              <a:cs typeface="Calibri" pitchFamily="34" charset="0"/>
            </a:endParaRPr>
          </a:p>
          <a:p>
            <a:pPr marL="571500" indent="-571500">
              <a:buFont typeface="Arial" panose="020B0604020202020204" pitchFamily="34" charset="0"/>
              <a:buChar char="•"/>
              <a:defRPr/>
            </a:pPr>
            <a:r>
              <a:rPr lang="en-US" sz="2800" kern="0" dirty="0">
                <a:solidFill>
                  <a:srgbClr val="002060"/>
                </a:solidFill>
                <a:cs typeface="Calibri" pitchFamily="34" charset="0"/>
              </a:rPr>
              <a:t>Anticipate Arguments</a:t>
            </a:r>
          </a:p>
          <a:p>
            <a:pPr>
              <a:defRPr/>
            </a:pPr>
            <a:endParaRPr lang="en-US" sz="1000" kern="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1342940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297757" y="1385673"/>
            <a:ext cx="5497490" cy="3905417"/>
          </a:xfrm>
        </p:spPr>
        <p:txBody>
          <a:bodyPr>
            <a:normAutofit/>
          </a:bodyPr>
          <a:lstStyle/>
          <a:p>
            <a:r>
              <a:rPr lang="en-US" sz="2000" b="1" dirty="0">
                <a:solidFill>
                  <a:schemeClr val="accent5">
                    <a:lumMod val="50000"/>
                  </a:schemeClr>
                </a:solidFill>
              </a:rPr>
              <a:t>Meet new employees early, inform them, educate them, help them become members; get them to be active not just dues payers. </a:t>
            </a:r>
          </a:p>
          <a:p>
            <a:endParaRPr lang="en-US" sz="2000" b="1" dirty="0">
              <a:solidFill>
                <a:schemeClr val="accent5">
                  <a:lumMod val="50000"/>
                </a:schemeClr>
              </a:solidFill>
            </a:endParaRPr>
          </a:p>
          <a:p>
            <a:endParaRPr lang="en-US" sz="2000" dirty="0"/>
          </a:p>
        </p:txBody>
      </p:sp>
      <p:sp>
        <p:nvSpPr>
          <p:cNvPr id="4" name="Text Placeholder 3"/>
          <p:cNvSpPr>
            <a:spLocks noGrp="1"/>
          </p:cNvSpPr>
          <p:nvPr>
            <p:ph type="body" sz="quarter" idx="12"/>
          </p:nvPr>
        </p:nvSpPr>
        <p:spPr/>
        <p:txBody>
          <a:bodyPr>
            <a:normAutofit fontScale="85000" lnSpcReduction="10000"/>
          </a:bodyPr>
          <a:lstStyle/>
          <a:p>
            <a:pPr algn="ctr"/>
            <a:r>
              <a:rPr lang="en-US" dirty="0"/>
              <a:t>How To Be An Effective Steward</a:t>
            </a:r>
          </a:p>
        </p:txBody>
      </p:sp>
      <p:pic>
        <p:nvPicPr>
          <p:cNvPr id="6" name="Picture 4" descr="http://www.mass.gov/anf/slideshows/hrd-slideshow/masscareers/shake-hand-462x2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41" y="2774391"/>
            <a:ext cx="4400550" cy="220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7015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effectLst>
                  <a:outerShdw blurRad="38100" dist="38100" dir="2700000" algn="tl">
                    <a:srgbClr val="000000">
                      <a:alpha val="43137"/>
                    </a:srgbClr>
                  </a:outerShdw>
                </a:effectLst>
                <a:latin typeface="+mn-lt"/>
                <a:cs typeface="Aharoni" pitchFamily="2" charset="-79"/>
              </a:rPr>
              <a:t>5. Presentation</a:t>
            </a:r>
          </a:p>
        </p:txBody>
      </p:sp>
      <p:sp>
        <p:nvSpPr>
          <p:cNvPr id="5" name="TextBox 4"/>
          <p:cNvSpPr txBox="1"/>
          <p:nvPr/>
        </p:nvSpPr>
        <p:spPr>
          <a:xfrm>
            <a:off x="503807" y="1259150"/>
            <a:ext cx="5586275" cy="4031873"/>
          </a:xfrm>
          <a:prstGeom prst="rect">
            <a:avLst/>
          </a:prstGeom>
          <a:noFill/>
        </p:spPr>
        <p:txBody>
          <a:bodyPr wrap="square" rtlCol="0">
            <a:spAutoFit/>
          </a:bodyPr>
          <a:lstStyle/>
          <a:p>
            <a:pPr marL="571500" indent="-571500">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Remember, you are on equal ground</a:t>
            </a:r>
          </a:p>
          <a:p>
            <a:pPr marL="571500" indent="-571500">
              <a:buFont typeface="Arial" panose="020B0604020202020204" pitchFamily="34" charset="0"/>
              <a:buChar char="•"/>
              <a:defRPr/>
            </a:pPr>
            <a:endPar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a:p>
            <a:pPr marL="571500" indent="-571500">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Attack the issue; not the individual</a:t>
            </a:r>
          </a:p>
          <a:p>
            <a:pPr>
              <a:defRPr/>
            </a:pPr>
            <a:endPar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a:p>
            <a:pPr marL="571500" indent="-571500">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Take notes and document the agency’s response</a:t>
            </a:r>
          </a:p>
          <a:p>
            <a:pPr>
              <a:defRPr/>
            </a:pPr>
            <a:endParaRPr lang="en-US" sz="3200" kern="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35435118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6182"/>
            <a:ext cx="12192000" cy="1435966"/>
          </a:xfrm>
        </p:spPr>
        <p:txBody>
          <a:bodyPr>
            <a:noAutofit/>
          </a:bodyPr>
          <a:lstStyle/>
          <a:p>
            <a:pPr algn="ctr"/>
            <a:r>
              <a:rPr lang="en-US" sz="6000" dirty="0">
                <a:effectLst>
                  <a:outerShdw blurRad="38100" dist="38100" dir="2700000" algn="tl">
                    <a:srgbClr val="000000">
                      <a:alpha val="43137"/>
                    </a:srgbClr>
                  </a:outerShdw>
                </a:effectLst>
                <a:latin typeface="+mn-lt"/>
                <a:cs typeface="Aharoni" pitchFamily="2" charset="-79"/>
              </a:rPr>
              <a:t>Effective Grievance Writing</a:t>
            </a:r>
            <a:br>
              <a:rPr lang="en-US" sz="3600" dirty="0">
                <a:effectLst>
                  <a:outerShdw blurRad="38100" dist="38100" dir="2700000" algn="tl">
                    <a:srgbClr val="000000">
                      <a:alpha val="43137"/>
                    </a:srgbClr>
                  </a:outerShdw>
                </a:effectLst>
                <a:latin typeface="+mn-lt"/>
                <a:cs typeface="Aharoni" pitchFamily="2" charset="-79"/>
              </a:rPr>
            </a:br>
            <a:endParaRPr lang="en-US" sz="3600" dirty="0">
              <a:effectLst>
                <a:outerShdw blurRad="38100" dist="38100" dir="2700000" algn="tl">
                  <a:srgbClr val="000000">
                    <a:alpha val="43137"/>
                  </a:srgbClr>
                </a:outerShdw>
              </a:effectLst>
              <a:latin typeface="+mn-lt"/>
              <a:cs typeface="Aharoni" pitchFamily="2" charset="-79"/>
            </a:endParaRPr>
          </a:p>
        </p:txBody>
      </p:sp>
      <p:pic>
        <p:nvPicPr>
          <p:cNvPr id="9" name="Picture 4" descr="http://www.bls.gov/ooh/images/156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5226" y="1697626"/>
            <a:ext cx="4830904" cy="322060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8702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3409156" y="1061946"/>
            <a:ext cx="6923088" cy="913266"/>
          </a:xfrm>
        </p:spPr>
        <p:txBody>
          <a:bodyPr>
            <a:noAutofit/>
          </a:bodyPr>
          <a:lstStyle/>
          <a:p>
            <a:pPr>
              <a:lnSpc>
                <a:spcPct val="160000"/>
              </a:lnSpc>
              <a:buFont typeface="Arial" panose="020B0604020202020204" pitchFamily="34" charset="0"/>
              <a:buChar char="•"/>
            </a:pPr>
            <a:r>
              <a:rPr lang="en-US" sz="2800" dirty="0">
                <a:effectLst>
                  <a:outerShdw blurRad="38100" dist="38100" dir="2700000" algn="tl">
                    <a:srgbClr val="000000">
                      <a:alpha val="43137"/>
                    </a:srgbClr>
                  </a:outerShdw>
                </a:effectLst>
              </a:rPr>
              <a:t>Consult the grievant throughout</a:t>
            </a:r>
          </a:p>
          <a:p>
            <a:pPr>
              <a:lnSpc>
                <a:spcPct val="160000"/>
              </a:lnSpc>
              <a:buFont typeface="Arial" panose="020B0604020202020204" pitchFamily="34" charset="0"/>
              <a:buChar char="•"/>
            </a:pPr>
            <a:r>
              <a:rPr lang="en-US" sz="2800" dirty="0">
                <a:effectLst>
                  <a:outerShdw blurRad="38100" dist="38100" dir="2700000" algn="tl">
                    <a:srgbClr val="000000">
                      <a:alpha val="43137"/>
                    </a:srgbClr>
                  </a:outerShdw>
                </a:effectLst>
              </a:rPr>
              <a:t>Limit details to basic information</a:t>
            </a:r>
          </a:p>
          <a:p>
            <a:pPr>
              <a:lnSpc>
                <a:spcPct val="160000"/>
              </a:lnSpc>
              <a:buFont typeface="Arial" panose="020B0604020202020204" pitchFamily="34" charset="0"/>
              <a:buChar char="•"/>
            </a:pPr>
            <a:r>
              <a:rPr lang="en-US" sz="2800" dirty="0">
                <a:effectLst>
                  <a:outerShdw blurRad="38100" dist="38100" dir="2700000" algn="tl">
                    <a:srgbClr val="000000">
                      <a:alpha val="43137"/>
                    </a:srgbClr>
                  </a:outerShdw>
                </a:effectLst>
              </a:rPr>
              <a:t>Don’t limit contract violations</a:t>
            </a:r>
          </a:p>
          <a:p>
            <a:pPr>
              <a:buFont typeface="Arial" panose="020B0604020202020204" pitchFamily="34" charset="0"/>
              <a:buChar char="•"/>
            </a:pPr>
            <a:r>
              <a:rPr lang="en-US" sz="2800" dirty="0">
                <a:effectLst>
                  <a:outerShdw blurRad="38100" dist="38100" dir="2700000" algn="tl">
                    <a:srgbClr val="000000">
                      <a:alpha val="43137"/>
                    </a:srgbClr>
                  </a:outerShdw>
                </a:effectLst>
              </a:rPr>
              <a:t>State the Union’s position, not personal</a:t>
            </a:r>
          </a:p>
          <a:p>
            <a:pPr>
              <a:lnSpc>
                <a:spcPct val="160000"/>
              </a:lnSpc>
              <a:buFont typeface="Arial" panose="020B0604020202020204" pitchFamily="34" charset="0"/>
              <a:buChar char="•"/>
            </a:pPr>
            <a:r>
              <a:rPr lang="en-US" sz="2800" dirty="0">
                <a:effectLst>
                  <a:outerShdw blurRad="38100" dist="38100" dir="2700000" algn="tl">
                    <a:srgbClr val="000000">
                      <a:alpha val="43137"/>
                    </a:srgbClr>
                  </a:outerShdw>
                </a:effectLst>
              </a:rPr>
              <a:t>Don’t limit the remedy</a:t>
            </a:r>
          </a:p>
          <a:p>
            <a:pPr>
              <a:lnSpc>
                <a:spcPct val="160000"/>
              </a:lnSpc>
              <a:buFont typeface="Arial" panose="020B0604020202020204" pitchFamily="34" charset="0"/>
              <a:buChar char="•"/>
            </a:pPr>
            <a:r>
              <a:rPr lang="en-US" sz="2800" dirty="0">
                <a:effectLst>
                  <a:outerShdw blurRad="38100" dist="38100" dir="2700000" algn="tl">
                    <a:srgbClr val="000000">
                      <a:alpha val="43137"/>
                    </a:srgbClr>
                  </a:outerShdw>
                </a:effectLst>
              </a:rPr>
              <a:t>File in a timely manner!</a:t>
            </a:r>
          </a:p>
        </p:txBody>
      </p:sp>
      <p:sp>
        <p:nvSpPr>
          <p:cNvPr id="2" name="Title 1"/>
          <p:cNvSpPr>
            <a:spLocks noGrp="1"/>
          </p:cNvSpPr>
          <p:nvPr>
            <p:ph type="title" idx="4294967295"/>
          </p:nvPr>
        </p:nvSpPr>
        <p:spPr>
          <a:xfrm>
            <a:off x="3296444" y="387658"/>
            <a:ext cx="7035800" cy="838200"/>
          </a:xfrm>
        </p:spPr>
        <p:txBody>
          <a:bodyPr>
            <a:noAutofit/>
          </a:bodyPr>
          <a:lstStyle/>
          <a:p>
            <a:r>
              <a:rPr lang="en-US" sz="3600" dirty="0">
                <a:effectLst>
                  <a:outerShdw blurRad="38100" dist="38100" dir="2700000" algn="tl">
                    <a:srgbClr val="000000">
                      <a:alpha val="43137"/>
                    </a:srgbClr>
                  </a:outerShdw>
                </a:effectLst>
                <a:latin typeface="+mn-lt"/>
                <a:cs typeface="Aharoni" pitchFamily="2" charset="-79"/>
              </a:rPr>
              <a:t>Grievance Writing Pointers</a:t>
            </a:r>
          </a:p>
        </p:txBody>
      </p:sp>
    </p:spTree>
    <p:extLst>
      <p:ext uri="{BB962C8B-B14F-4D97-AF65-F5344CB8AC3E}">
        <p14:creationId xmlns:p14="http://schemas.microsoft.com/office/powerpoint/2010/main" val="35195221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Autofit/>
          </a:bodyPr>
          <a:lstStyle/>
          <a:p>
            <a:pPr>
              <a:lnSpc>
                <a:spcPct val="160000"/>
              </a:lnSpc>
              <a:buFont typeface="Arial" panose="020B0604020202020204" pitchFamily="34" charset="0"/>
              <a:buChar char="•"/>
            </a:pPr>
            <a:r>
              <a:rPr lang="en-US" sz="3200" dirty="0">
                <a:effectLst>
                  <a:outerShdw blurRad="38100" dist="38100" dir="2700000" algn="tl">
                    <a:srgbClr val="000000">
                      <a:alpha val="43137"/>
                    </a:srgbClr>
                  </a:outerShdw>
                </a:effectLst>
              </a:rPr>
              <a:t>Solidarity</a:t>
            </a:r>
          </a:p>
          <a:p>
            <a:pPr>
              <a:lnSpc>
                <a:spcPct val="160000"/>
              </a:lnSpc>
              <a:buFont typeface="Arial" panose="020B0604020202020204" pitchFamily="34" charset="0"/>
              <a:buChar char="•"/>
            </a:pPr>
            <a:r>
              <a:rPr lang="en-US" sz="3200" dirty="0">
                <a:effectLst>
                  <a:outerShdw blurRad="38100" dist="38100" dir="2700000" algn="tl">
                    <a:srgbClr val="000000">
                      <a:alpha val="43137"/>
                    </a:srgbClr>
                  </a:outerShdw>
                </a:effectLst>
              </a:rPr>
              <a:t>Feedback and more feedback</a:t>
            </a:r>
          </a:p>
          <a:p>
            <a:pPr>
              <a:lnSpc>
                <a:spcPct val="160000"/>
              </a:lnSpc>
              <a:buFont typeface="Arial" panose="020B0604020202020204" pitchFamily="34" charset="0"/>
              <a:buChar char="•"/>
            </a:pPr>
            <a:r>
              <a:rPr lang="en-US" sz="3200" dirty="0">
                <a:effectLst>
                  <a:outerShdw blurRad="38100" dist="38100" dir="2700000" algn="tl">
                    <a:srgbClr val="000000">
                      <a:alpha val="43137"/>
                    </a:srgbClr>
                  </a:outerShdw>
                </a:effectLst>
              </a:rPr>
              <a:t>Plan for arbitration</a:t>
            </a:r>
          </a:p>
        </p:txBody>
      </p:sp>
      <p:sp>
        <p:nvSpPr>
          <p:cNvPr id="2" name="Title 1"/>
          <p:cNvSpPr>
            <a:spLocks noGrp="1"/>
          </p:cNvSpPr>
          <p:nvPr>
            <p:ph type="title" idx="4294967295"/>
          </p:nvPr>
        </p:nvSpPr>
        <p:spPr>
          <a:xfrm>
            <a:off x="2911876" y="539224"/>
            <a:ext cx="7035800" cy="838200"/>
          </a:xfrm>
        </p:spPr>
        <p:txBody>
          <a:bodyPr>
            <a:noAutofit/>
          </a:bodyPr>
          <a:lstStyle/>
          <a:p>
            <a:r>
              <a:rPr lang="en-US" sz="3600" dirty="0">
                <a:effectLst>
                  <a:outerShdw blurRad="38100" dist="38100" dir="2700000" algn="tl">
                    <a:srgbClr val="000000">
                      <a:alpha val="43137"/>
                    </a:srgbClr>
                  </a:outerShdw>
                </a:effectLst>
                <a:latin typeface="+mn-lt"/>
                <a:cs typeface="Aharoni" pitchFamily="2" charset="-79"/>
              </a:rPr>
              <a:t>Grievance Writing Pointers</a:t>
            </a:r>
          </a:p>
        </p:txBody>
      </p:sp>
    </p:spTree>
    <p:extLst>
      <p:ext uri="{BB962C8B-B14F-4D97-AF65-F5344CB8AC3E}">
        <p14:creationId xmlns:p14="http://schemas.microsoft.com/office/powerpoint/2010/main" val="37738134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672179" y="862579"/>
            <a:ext cx="6297613" cy="1481126"/>
          </a:xfrm>
        </p:spPr>
        <p:txBody>
          <a:bodyPr>
            <a:noAutofit/>
          </a:bodyPr>
          <a:lstStyle/>
          <a:p>
            <a:pPr algn="ctr">
              <a:lnSpc>
                <a:spcPct val="150000"/>
              </a:lnSpc>
            </a:pPr>
            <a:r>
              <a:rPr lang="en-US" sz="7200" b="1" dirty="0">
                <a:effectLst>
                  <a:outerShdw blurRad="38100" dist="38100" dir="2700000" algn="tl">
                    <a:srgbClr val="000000">
                      <a:alpha val="43137"/>
                    </a:srgbClr>
                  </a:outerShdw>
                </a:effectLst>
                <a:latin typeface="+mn-lt"/>
                <a:cs typeface="Aharoni" pitchFamily="2" charset="-79"/>
              </a:rPr>
              <a:t>Mobilization</a:t>
            </a:r>
            <a:br>
              <a:rPr lang="en-US" sz="3600" b="1" dirty="0">
                <a:effectLst>
                  <a:outerShdw blurRad="38100" dist="38100" dir="2700000" algn="tl">
                    <a:srgbClr val="000000">
                      <a:alpha val="43137"/>
                    </a:srgbClr>
                  </a:outerShdw>
                </a:effectLst>
                <a:latin typeface="+mn-lt"/>
                <a:cs typeface="Aharoni" pitchFamily="2" charset="-79"/>
              </a:rPr>
            </a:br>
            <a:endParaRPr lang="en-US" sz="3600" dirty="0">
              <a:solidFill>
                <a:srgbClr val="FFFF00"/>
              </a:solidFill>
              <a:effectLst>
                <a:outerShdw blurRad="38100" dist="38100" dir="2700000" algn="tl">
                  <a:srgbClr val="000000">
                    <a:alpha val="43137"/>
                  </a:srgbClr>
                </a:outerShdw>
              </a:effectLst>
              <a:latin typeface="+mn-lt"/>
              <a:cs typeface="Aharoni" pitchFamily="2" charset="-79"/>
            </a:endParaRPr>
          </a:p>
        </p:txBody>
      </p:sp>
      <p:pic>
        <p:nvPicPr>
          <p:cNvPr id="3" name="Picture 2"/>
          <p:cNvPicPr>
            <a:picLocks noChangeAspect="1"/>
          </p:cNvPicPr>
          <p:nvPr/>
        </p:nvPicPr>
        <p:blipFill rotWithShape="1">
          <a:blip r:embed="rId3"/>
          <a:srcRect l="45968" t="8332" r="7259" b="44047"/>
          <a:stretch/>
        </p:blipFill>
        <p:spPr>
          <a:xfrm>
            <a:off x="3406903" y="1746767"/>
            <a:ext cx="4701272" cy="3705584"/>
          </a:xfrm>
          <a:prstGeom prst="rect">
            <a:avLst/>
          </a:prstGeom>
          <a:ln>
            <a:noFill/>
          </a:ln>
          <a:effectLst>
            <a:softEdge rad="112500"/>
          </a:effectLst>
        </p:spPr>
      </p:pic>
    </p:spTree>
    <p:extLst>
      <p:ext uri="{BB962C8B-B14F-4D97-AF65-F5344CB8AC3E}">
        <p14:creationId xmlns:p14="http://schemas.microsoft.com/office/powerpoint/2010/main" val="640244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0"/>
          </p:nvPr>
        </p:nvSpPr>
        <p:spPr>
          <a:xfrm>
            <a:off x="3805561" y="2136145"/>
            <a:ext cx="6923088" cy="1983094"/>
          </a:xfrm>
        </p:spPr>
        <p:txBody>
          <a:bodyPr>
            <a:normAutofit fontScale="92500" lnSpcReduction="10000"/>
          </a:bodyPr>
          <a:lstStyle/>
          <a:p>
            <a:pPr>
              <a:lnSpc>
                <a:spcPct val="110000"/>
              </a:lnSpc>
            </a:pPr>
            <a:r>
              <a:rPr lang="en-US" sz="2800" dirty="0">
                <a:effectLst>
                  <a:outerShdw blurRad="38100" dist="38100" dir="2700000" algn="tl">
                    <a:srgbClr val="000000">
                      <a:alpha val="43137"/>
                    </a:srgbClr>
                  </a:outerShdw>
                </a:effectLst>
              </a:rPr>
              <a:t>What is a one major issue that your members are, or should be, worried about? </a:t>
            </a:r>
          </a:p>
          <a:p>
            <a:pPr>
              <a:lnSpc>
                <a:spcPct val="110000"/>
              </a:lnSpc>
            </a:pPr>
            <a:endParaRPr lang="en-US" sz="2800" dirty="0">
              <a:effectLst>
                <a:outerShdw blurRad="38100" dist="38100" dir="2700000" algn="tl">
                  <a:srgbClr val="000000">
                    <a:alpha val="43137"/>
                  </a:srgbClr>
                </a:outerShdw>
              </a:effectLst>
            </a:endParaRPr>
          </a:p>
          <a:p>
            <a:pPr>
              <a:lnSpc>
                <a:spcPct val="110000"/>
              </a:lnSpc>
            </a:pPr>
            <a:r>
              <a:rPr lang="en-US" sz="2800" dirty="0">
                <a:effectLst>
                  <a:outerShdw blurRad="38100" dist="38100" dir="2700000" algn="tl">
                    <a:srgbClr val="000000">
                      <a:alpha val="43137"/>
                    </a:srgbClr>
                  </a:outerShdw>
                </a:effectLst>
              </a:rPr>
              <a:t>Why?</a:t>
            </a:r>
          </a:p>
          <a:p>
            <a:pPr marL="0" indent="0">
              <a:buNone/>
            </a:pPr>
            <a:endParaRPr lang="en-US" sz="2800" dirty="0">
              <a:solidFill>
                <a:srgbClr val="FFFF00"/>
              </a:solidFill>
              <a:effectLst>
                <a:outerShdw blurRad="38100" dist="38100" dir="2700000" algn="tl">
                  <a:srgbClr val="000000">
                    <a:alpha val="43137"/>
                  </a:srgbClr>
                </a:outerShdw>
              </a:effectLst>
            </a:endParaRPr>
          </a:p>
        </p:txBody>
      </p:sp>
      <p:sp>
        <p:nvSpPr>
          <p:cNvPr id="4" name="Title 3"/>
          <p:cNvSpPr>
            <a:spLocks noGrp="1"/>
          </p:cNvSpPr>
          <p:nvPr>
            <p:ph type="title" idx="4294967295"/>
          </p:nvPr>
        </p:nvSpPr>
        <p:spPr>
          <a:xfrm>
            <a:off x="506027" y="1000218"/>
            <a:ext cx="8596313" cy="1320800"/>
          </a:xfrm>
        </p:spPr>
        <p:txBody>
          <a:bodyPr>
            <a:normAutofit/>
          </a:bodyPr>
          <a:lstStyle/>
          <a:p>
            <a:pPr algn="ctr"/>
            <a:r>
              <a:rPr lang="en-US" sz="6000" b="1" dirty="0">
                <a:solidFill>
                  <a:srgbClr val="002060"/>
                </a:solidFill>
              </a:rPr>
              <a:t>Your Local</a:t>
            </a:r>
          </a:p>
        </p:txBody>
      </p:sp>
    </p:spTree>
    <p:extLst>
      <p:ext uri="{BB962C8B-B14F-4D97-AF65-F5344CB8AC3E}">
        <p14:creationId xmlns:p14="http://schemas.microsoft.com/office/powerpoint/2010/main" val="19522962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0"/>
          </p:nvPr>
        </p:nvSpPr>
        <p:spPr>
          <a:xfrm>
            <a:off x="3485965" y="1921522"/>
            <a:ext cx="6923088" cy="1673934"/>
          </a:xfrm>
        </p:spPr>
        <p:txBody>
          <a:bodyPr>
            <a:normAutofit fontScale="77500" lnSpcReduction="20000"/>
          </a:bodyPr>
          <a:lstStyle/>
          <a:p>
            <a:r>
              <a:rPr lang="en-US" sz="2800" dirty="0">
                <a:solidFill>
                  <a:srgbClr val="FFFF00"/>
                </a:solidFill>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rPr>
              <a:t>Describe 3 specific ideas to mobilize employees around this issue.</a:t>
            </a:r>
          </a:p>
          <a:p>
            <a:pPr marL="0" indent="0">
              <a:buNone/>
            </a:pPr>
            <a:endParaRPr lang="en-US" sz="2800" dirty="0">
              <a:effectLst>
                <a:outerShdw blurRad="38100" dist="38100" dir="2700000" algn="tl">
                  <a:srgbClr val="000000">
                    <a:alpha val="43137"/>
                  </a:srgbClr>
                </a:outerShdw>
              </a:effectLst>
            </a:endParaRPr>
          </a:p>
          <a:p>
            <a:pPr>
              <a:lnSpc>
                <a:spcPct val="110000"/>
              </a:lnSpc>
            </a:pPr>
            <a:r>
              <a:rPr lang="en-US" sz="2800" dirty="0">
                <a:effectLst>
                  <a:outerShdw blurRad="38100" dist="38100" dir="2700000" algn="tl">
                    <a:srgbClr val="000000">
                      <a:alpha val="43137"/>
                    </a:srgbClr>
                  </a:outerShdw>
                </a:effectLst>
              </a:rPr>
              <a:t> Identify the resources that the Local will need to be successful.</a:t>
            </a:r>
          </a:p>
        </p:txBody>
      </p:sp>
      <p:sp>
        <p:nvSpPr>
          <p:cNvPr id="4" name="Title 3"/>
          <p:cNvSpPr>
            <a:spLocks noGrp="1"/>
          </p:cNvSpPr>
          <p:nvPr>
            <p:ph type="title" idx="4294967295"/>
          </p:nvPr>
        </p:nvSpPr>
        <p:spPr>
          <a:xfrm>
            <a:off x="763479" y="831542"/>
            <a:ext cx="8596313" cy="1320800"/>
          </a:xfrm>
        </p:spPr>
        <p:txBody>
          <a:bodyPr>
            <a:normAutofit/>
          </a:bodyPr>
          <a:lstStyle/>
          <a:p>
            <a:pPr algn="ctr"/>
            <a:r>
              <a:rPr lang="en-US" sz="3600" b="1" dirty="0">
                <a:solidFill>
                  <a:srgbClr val="002060"/>
                </a:solidFill>
                <a:latin typeface="+mn-lt"/>
              </a:rPr>
              <a:t>Issue Mobilization</a:t>
            </a:r>
          </a:p>
        </p:txBody>
      </p:sp>
    </p:spTree>
    <p:extLst>
      <p:ext uri="{BB962C8B-B14F-4D97-AF65-F5344CB8AC3E}">
        <p14:creationId xmlns:p14="http://schemas.microsoft.com/office/powerpoint/2010/main" val="18919199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3796684" y="2997277"/>
            <a:ext cx="6923088" cy="1912073"/>
          </a:xfrm>
        </p:spPr>
        <p:txBody>
          <a:bodyPr>
            <a:normAutofit fontScale="77500" lnSpcReduction="20000"/>
          </a:bodyPr>
          <a:lstStyle/>
          <a:p>
            <a:pPr marL="457200" indent="-457200">
              <a:buFont typeface="Arial" panose="020B0604020202020204" pitchFamily="34" charset="0"/>
              <a:buChar char="•"/>
            </a:pPr>
            <a:r>
              <a:rPr lang="en-US" sz="2800" dirty="0"/>
              <a:t> Identify 3 ways to keep employees informed about what the Local is doing</a:t>
            </a:r>
          </a:p>
          <a:p>
            <a:pPr marL="457200" indent="-457200">
              <a:buFont typeface="Arial" panose="020B0604020202020204" pitchFamily="34" charset="0"/>
              <a:buChar char="•"/>
            </a:pPr>
            <a:r>
              <a:rPr lang="en-US" sz="2800" dirty="0"/>
              <a:t> List 2 methods the Steward can use to get feedback from employees on current worksite problems, concerns, and celebrations</a:t>
            </a:r>
          </a:p>
          <a:p>
            <a:pPr marL="457200" indent="-457200">
              <a:buFont typeface="Arial" panose="020B0604020202020204" pitchFamily="34" charset="0"/>
              <a:buChar char="•"/>
            </a:pPr>
            <a:r>
              <a:rPr lang="en-US" sz="2800" dirty="0"/>
              <a:t> Describe 1 strategy to encourage Union involvement</a:t>
            </a:r>
          </a:p>
        </p:txBody>
      </p:sp>
      <p:sp>
        <p:nvSpPr>
          <p:cNvPr id="2" name="Title 1"/>
          <p:cNvSpPr>
            <a:spLocks noGrp="1"/>
          </p:cNvSpPr>
          <p:nvPr>
            <p:ph type="title" idx="4294967295"/>
          </p:nvPr>
        </p:nvSpPr>
        <p:spPr>
          <a:xfrm>
            <a:off x="506028" y="1568388"/>
            <a:ext cx="8596313" cy="1320800"/>
          </a:xfrm>
        </p:spPr>
        <p:txBody>
          <a:bodyPr>
            <a:noAutofit/>
          </a:bodyPr>
          <a:lstStyle/>
          <a:p>
            <a:pPr algn="ctr"/>
            <a:r>
              <a:rPr lang="en-US" sz="3200" b="1" dirty="0">
                <a:solidFill>
                  <a:srgbClr val="002060"/>
                </a:solidFill>
                <a:effectLst>
                  <a:outerShdw blurRad="38100" dist="38100" dir="2700000" algn="tl">
                    <a:srgbClr val="000000">
                      <a:alpha val="43137"/>
                    </a:srgbClr>
                  </a:outerShdw>
                </a:effectLst>
                <a:latin typeface="+mn-lt"/>
                <a:cs typeface="Aharoni" pitchFamily="2" charset="-79"/>
              </a:rPr>
              <a:t>Mobilization</a:t>
            </a:r>
            <a:br>
              <a:rPr lang="en-US" sz="3200" b="1" dirty="0">
                <a:solidFill>
                  <a:srgbClr val="002060"/>
                </a:solidFill>
                <a:effectLst>
                  <a:outerShdw blurRad="38100" dist="38100" dir="2700000" algn="tl">
                    <a:srgbClr val="000000">
                      <a:alpha val="43137"/>
                    </a:srgbClr>
                  </a:outerShdw>
                </a:effectLst>
                <a:latin typeface="+mn-lt"/>
                <a:cs typeface="Aharoni" pitchFamily="2" charset="-79"/>
              </a:rPr>
            </a:br>
            <a:r>
              <a:rPr lang="en-US" sz="3200" b="1" dirty="0">
                <a:solidFill>
                  <a:srgbClr val="002060"/>
                </a:solidFill>
                <a:effectLst>
                  <a:outerShdw blurRad="38100" dist="38100" dir="2700000" algn="tl">
                    <a:srgbClr val="000000">
                      <a:alpha val="43137"/>
                    </a:srgbClr>
                  </a:outerShdw>
                </a:effectLst>
                <a:latin typeface="+mn-lt"/>
                <a:cs typeface="Aharoni" pitchFamily="2" charset="-79"/>
              </a:rPr>
              <a:t>3-2-1</a:t>
            </a:r>
          </a:p>
        </p:txBody>
      </p:sp>
    </p:spTree>
    <p:extLst>
      <p:ext uri="{BB962C8B-B14F-4D97-AF65-F5344CB8AC3E}">
        <p14:creationId xmlns:p14="http://schemas.microsoft.com/office/powerpoint/2010/main" val="23374351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93289" y="621250"/>
            <a:ext cx="7679185" cy="1435966"/>
          </a:xfrm>
        </p:spPr>
        <p:txBody>
          <a:bodyPr>
            <a:noAutofit/>
          </a:bodyPr>
          <a:lstStyle/>
          <a:p>
            <a:pPr algn="ctr">
              <a:lnSpc>
                <a:spcPct val="150000"/>
              </a:lnSpc>
            </a:pPr>
            <a:r>
              <a:rPr lang="en-US" b="1" dirty="0">
                <a:effectLst>
                  <a:outerShdw blurRad="38100" dist="38100" dir="2700000" algn="tl">
                    <a:srgbClr val="000000">
                      <a:alpha val="43137"/>
                    </a:srgbClr>
                  </a:outerShdw>
                </a:effectLst>
                <a:latin typeface="+mn-lt"/>
                <a:cs typeface="Aharoni" pitchFamily="2" charset="-79"/>
              </a:rPr>
              <a:t>Organizing</a:t>
            </a:r>
            <a:br>
              <a:rPr lang="en-US" sz="3600" b="1" dirty="0">
                <a:effectLst>
                  <a:outerShdw blurRad="38100" dist="38100" dir="2700000" algn="tl">
                    <a:srgbClr val="000000">
                      <a:alpha val="43137"/>
                    </a:srgbClr>
                  </a:outerShdw>
                </a:effectLst>
                <a:latin typeface="+mn-lt"/>
                <a:cs typeface="Aharoni" pitchFamily="2" charset="-79"/>
              </a:rPr>
            </a:br>
            <a:endParaRPr lang="en-US" sz="3600" dirty="0">
              <a:solidFill>
                <a:srgbClr val="FFFF00"/>
              </a:solidFill>
              <a:effectLst>
                <a:outerShdw blurRad="38100" dist="38100" dir="2700000" algn="tl">
                  <a:srgbClr val="000000">
                    <a:alpha val="43137"/>
                  </a:srgbClr>
                </a:outerShdw>
              </a:effectLst>
              <a:latin typeface="+mn-lt"/>
              <a:cs typeface="Aharoni" pitchFamily="2" charset="-79"/>
            </a:endParaRPr>
          </a:p>
        </p:txBody>
      </p:sp>
      <p:pic>
        <p:nvPicPr>
          <p:cNvPr id="4" name="Picture 3"/>
          <p:cNvPicPr>
            <a:picLocks noChangeAspect="1"/>
          </p:cNvPicPr>
          <p:nvPr/>
        </p:nvPicPr>
        <p:blipFill rotWithShape="1">
          <a:blip r:embed="rId3"/>
          <a:srcRect t="11125"/>
          <a:stretch/>
        </p:blipFill>
        <p:spPr>
          <a:xfrm>
            <a:off x="3148806" y="1640479"/>
            <a:ext cx="5336791" cy="4401546"/>
          </a:xfrm>
          <a:prstGeom prst="rect">
            <a:avLst/>
          </a:prstGeom>
          <a:effectLst>
            <a:softEdge rad="317500"/>
          </a:effectLst>
        </p:spPr>
      </p:pic>
    </p:spTree>
    <p:extLst>
      <p:ext uri="{BB962C8B-B14F-4D97-AF65-F5344CB8AC3E}">
        <p14:creationId xmlns:p14="http://schemas.microsoft.com/office/powerpoint/2010/main" val="22166987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lnSpc>
                <a:spcPct val="150000"/>
              </a:lnSpc>
            </a:pPr>
            <a:br>
              <a:rPr lang="en-US" sz="3600" b="1" dirty="0">
                <a:solidFill>
                  <a:srgbClr val="000000"/>
                </a:solidFill>
                <a:latin typeface="Berlin Sans FB Demi" pitchFamily="34" charset="0"/>
                <a:cs typeface="Aharoni" pitchFamily="2" charset="-79"/>
              </a:rPr>
            </a:br>
            <a:r>
              <a:rPr lang="en-US" sz="3200" b="1" dirty="0">
                <a:effectLst>
                  <a:outerShdw blurRad="38100" dist="38100" dir="2700000" algn="tl">
                    <a:srgbClr val="000000">
                      <a:alpha val="43137"/>
                    </a:srgbClr>
                  </a:outerShdw>
                </a:effectLst>
                <a:latin typeface="+mn-lt"/>
                <a:cs typeface="Aharoni" pitchFamily="2" charset="-79"/>
              </a:rPr>
              <a:t>Local Union Best Practices</a:t>
            </a:r>
            <a:br>
              <a:rPr lang="en-US" sz="3200" b="1" dirty="0">
                <a:solidFill>
                  <a:srgbClr val="000000"/>
                </a:solidFill>
                <a:latin typeface="Berlin Sans FB Demi" pitchFamily="34" charset="0"/>
                <a:cs typeface="Aharoni" pitchFamily="2" charset="-79"/>
              </a:rPr>
            </a:br>
            <a:endParaRPr lang="en-US" sz="3600" b="1" dirty="0">
              <a:solidFill>
                <a:srgbClr val="000000"/>
              </a:solidFill>
              <a:latin typeface="Berlin Sans FB Demi" pitchFamily="34" charset="0"/>
              <a:cs typeface="Aharoni" pitchFamily="2" charset="-79"/>
            </a:endParaRPr>
          </a:p>
        </p:txBody>
      </p:sp>
      <p:sp>
        <p:nvSpPr>
          <p:cNvPr id="5" name="TextBox 4"/>
          <p:cNvSpPr txBox="1"/>
          <p:nvPr/>
        </p:nvSpPr>
        <p:spPr>
          <a:xfrm>
            <a:off x="2332141" y="1417022"/>
            <a:ext cx="6629400" cy="400110"/>
          </a:xfrm>
          <a:prstGeom prst="rect">
            <a:avLst/>
          </a:prstGeom>
          <a:noFill/>
        </p:spPr>
        <p:txBody>
          <a:bodyPr wrap="square" rtlCol="0">
            <a:spAutoFit/>
          </a:bodyPr>
          <a:lstStyle/>
          <a:p>
            <a:pPr marL="342900" indent="-342900">
              <a:buFont typeface="Arial" pitchFamily="34" charset="0"/>
              <a:buChar char="•"/>
              <a:defRPr/>
            </a:pPr>
            <a:endParaRPr lang="en-US" sz="2000" kern="0" dirty="0">
              <a:solidFill>
                <a:srgbClr val="000000"/>
              </a:solidFill>
              <a:latin typeface="Calibri" pitchFamily="34" charset="0"/>
              <a:cs typeface="Calibri" pitchFamily="34" charset="0"/>
            </a:endParaRPr>
          </a:p>
        </p:txBody>
      </p:sp>
      <p:sp>
        <p:nvSpPr>
          <p:cNvPr id="4" name="TextBox 3"/>
          <p:cNvSpPr txBox="1"/>
          <p:nvPr/>
        </p:nvSpPr>
        <p:spPr>
          <a:xfrm>
            <a:off x="2211211" y="2150832"/>
            <a:ext cx="6475588" cy="523220"/>
          </a:xfrm>
          <a:prstGeom prst="rect">
            <a:avLst/>
          </a:prstGeom>
          <a:noFill/>
        </p:spPr>
        <p:txBody>
          <a:bodyPr wrap="square" rtlCol="0">
            <a:spAutoFit/>
          </a:bodyPr>
          <a:lstStyle/>
          <a:p>
            <a:pPr marL="457200" indent="-457200">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One advantage of a large membership</a:t>
            </a:r>
          </a:p>
        </p:txBody>
      </p:sp>
      <p:sp>
        <p:nvSpPr>
          <p:cNvPr id="15" name="TextBox 14"/>
          <p:cNvSpPr txBox="1"/>
          <p:nvPr/>
        </p:nvSpPr>
        <p:spPr>
          <a:xfrm>
            <a:off x="2211211" y="3084709"/>
            <a:ext cx="7008990" cy="523220"/>
          </a:xfrm>
          <a:prstGeom prst="rect">
            <a:avLst/>
          </a:prstGeom>
          <a:noFill/>
        </p:spPr>
        <p:txBody>
          <a:bodyPr wrap="square" rtlCol="0">
            <a:spAutoFit/>
          </a:bodyPr>
          <a:lstStyle/>
          <a:p>
            <a:pPr marL="457200" indent="-457200">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One disadvantage of a small membership</a:t>
            </a:r>
          </a:p>
        </p:txBody>
      </p:sp>
    </p:spTree>
    <p:extLst>
      <p:ext uri="{BB962C8B-B14F-4D97-AF65-F5344CB8AC3E}">
        <p14:creationId xmlns:p14="http://schemas.microsoft.com/office/powerpoint/2010/main" val="2608387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297757" y="1385673"/>
            <a:ext cx="5497490" cy="3905417"/>
          </a:xfrm>
        </p:spPr>
        <p:txBody>
          <a:bodyPr>
            <a:normAutofit/>
          </a:bodyPr>
          <a:lstStyle/>
          <a:p>
            <a:r>
              <a:rPr lang="en-US" sz="2400" b="1" dirty="0">
                <a:solidFill>
                  <a:schemeClr val="accent5">
                    <a:lumMod val="50000"/>
                  </a:schemeClr>
                </a:solidFill>
              </a:rPr>
              <a:t>Make contact at the right time. (The sooner the better, preferably at a New Employee Orientation)</a:t>
            </a:r>
          </a:p>
          <a:p>
            <a:r>
              <a:rPr lang="en-US" sz="2400" b="1" dirty="0">
                <a:solidFill>
                  <a:schemeClr val="accent5">
                    <a:lumMod val="50000"/>
                  </a:schemeClr>
                </a:solidFill>
              </a:rPr>
              <a:t>Introduce yourself.</a:t>
            </a:r>
          </a:p>
          <a:p>
            <a:r>
              <a:rPr lang="en-US" sz="2400" b="1" dirty="0">
                <a:solidFill>
                  <a:schemeClr val="accent5">
                    <a:lumMod val="50000"/>
                  </a:schemeClr>
                </a:solidFill>
              </a:rPr>
              <a:t>Make eye contact. </a:t>
            </a:r>
          </a:p>
          <a:p>
            <a:r>
              <a:rPr lang="en-US" sz="2400" b="1" dirty="0">
                <a:solidFill>
                  <a:schemeClr val="accent5">
                    <a:lumMod val="50000"/>
                  </a:schemeClr>
                </a:solidFill>
              </a:rPr>
              <a:t>Be polite, frank and don’t “preach”.</a:t>
            </a:r>
          </a:p>
          <a:p>
            <a:r>
              <a:rPr lang="en-US" sz="2400" b="1" dirty="0">
                <a:solidFill>
                  <a:schemeClr val="accent5">
                    <a:lumMod val="50000"/>
                  </a:schemeClr>
                </a:solidFill>
              </a:rPr>
              <a:t>Listen to employee.</a:t>
            </a:r>
          </a:p>
          <a:p>
            <a:pPr marL="0" indent="0">
              <a:buNone/>
            </a:pPr>
            <a:endParaRPr lang="en-US" dirty="0"/>
          </a:p>
        </p:txBody>
      </p:sp>
      <p:sp>
        <p:nvSpPr>
          <p:cNvPr id="4" name="Text Placeholder 3"/>
          <p:cNvSpPr>
            <a:spLocks noGrp="1"/>
          </p:cNvSpPr>
          <p:nvPr>
            <p:ph type="body" sz="quarter" idx="12"/>
          </p:nvPr>
        </p:nvSpPr>
        <p:spPr/>
        <p:txBody>
          <a:bodyPr>
            <a:normAutofit fontScale="85000" lnSpcReduction="20000"/>
          </a:bodyPr>
          <a:lstStyle/>
          <a:p>
            <a:pPr algn="ctr"/>
            <a:r>
              <a:rPr lang="en-US" dirty="0"/>
              <a:t>How To Be An Effective Steward</a:t>
            </a:r>
          </a:p>
          <a:p>
            <a:pPr algn="ctr"/>
            <a:r>
              <a:rPr lang="en-US" sz="2600" dirty="0"/>
              <a:t>Tips for initial face-to-face contact</a:t>
            </a:r>
          </a:p>
        </p:txBody>
      </p:sp>
    </p:spTree>
    <p:extLst>
      <p:ext uri="{BB962C8B-B14F-4D97-AF65-F5344CB8AC3E}">
        <p14:creationId xmlns:p14="http://schemas.microsoft.com/office/powerpoint/2010/main" val="11414756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defRPr/>
            </a:pPr>
            <a:r>
              <a:rPr lang="en-US" sz="4000" dirty="0"/>
              <a:t>Steward as Organizer</a:t>
            </a:r>
            <a:endParaRPr lang="en-US" sz="1600" dirty="0"/>
          </a:p>
        </p:txBody>
      </p:sp>
      <p:sp>
        <p:nvSpPr>
          <p:cNvPr id="120835" name="Rectangle 3"/>
          <p:cNvSpPr>
            <a:spLocks noGrp="1" noChangeArrowheads="1"/>
          </p:cNvSpPr>
          <p:nvPr>
            <p:ph type="body" sz="quarter" idx="10"/>
          </p:nvPr>
        </p:nvSpPr>
        <p:spPr/>
        <p:txBody>
          <a:bodyPr>
            <a:normAutofit/>
          </a:bodyPr>
          <a:lstStyle/>
          <a:p>
            <a:pPr marL="0" indent="0">
              <a:buNone/>
              <a:defRPr/>
            </a:pPr>
            <a:r>
              <a:rPr lang="en-US" sz="3600" i="1" dirty="0">
                <a:solidFill>
                  <a:srgbClr val="002060"/>
                </a:solidFill>
              </a:rPr>
              <a:t>The reason most non-members give for why they are not a member is that no one talked to them about the Union or told them why they should join.</a:t>
            </a:r>
          </a:p>
          <a:p>
            <a:pPr marL="742950" indent="-742950">
              <a:buFont typeface="+mj-lt"/>
              <a:buAutoNum type="arabicPeriod"/>
              <a:defRPr/>
            </a:pPr>
            <a:endParaRPr lang="en-US" sz="3600" dirty="0">
              <a:solidFill>
                <a:schemeClr val="hlink"/>
              </a:solidFill>
              <a:effectLst>
                <a:outerShdw blurRad="38100" dist="38100" dir="2700000" algn="tl">
                  <a:srgbClr val="000000"/>
                </a:outerShdw>
              </a:effectLst>
            </a:endParaRPr>
          </a:p>
          <a:p>
            <a:pPr eaLnBrk="1" hangingPunct="1">
              <a:defRPr/>
            </a:pPr>
            <a:endParaRPr lang="en-US" dirty="0">
              <a:solidFill>
                <a:schemeClr val="hlink"/>
              </a:solidFill>
              <a:effectLst>
                <a:outerShdw blurRad="38100" dist="38100" dir="2700000" algn="tl">
                  <a:srgbClr val="000000"/>
                </a:outerShdw>
              </a:effectLst>
            </a:endParaRPr>
          </a:p>
        </p:txBody>
      </p:sp>
    </p:spTree>
    <p:extLst>
      <p:ext uri="{BB962C8B-B14F-4D97-AF65-F5344CB8AC3E}">
        <p14:creationId xmlns:p14="http://schemas.microsoft.com/office/powerpoint/2010/main" val="29551464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lnSpc>
                <a:spcPct val="150000"/>
              </a:lnSpc>
            </a:pPr>
            <a:r>
              <a:rPr lang="en-US" sz="3200" b="1" dirty="0">
                <a:latin typeface="+mn-lt"/>
                <a:cs typeface="Aharoni" pitchFamily="2" charset="-79"/>
              </a:rPr>
              <a:t>Why Employees Don’t Join (</a:t>
            </a:r>
            <a:r>
              <a:rPr lang="en-US" sz="3200" b="1" i="1" dirty="0">
                <a:latin typeface="+mn-lt"/>
                <a:cs typeface="Aharoni" pitchFamily="2" charset="-79"/>
              </a:rPr>
              <a:t>CESS</a:t>
            </a:r>
            <a:r>
              <a:rPr lang="en-US" sz="3200" b="1" dirty="0">
                <a:latin typeface="+mn-lt"/>
                <a:cs typeface="Aharoni" pitchFamily="2" charset="-79"/>
              </a:rPr>
              <a:t>) </a:t>
            </a:r>
          </a:p>
        </p:txBody>
      </p:sp>
      <p:sp>
        <p:nvSpPr>
          <p:cNvPr id="5" name="TextBox 4"/>
          <p:cNvSpPr txBox="1"/>
          <p:nvPr/>
        </p:nvSpPr>
        <p:spPr>
          <a:xfrm>
            <a:off x="2757996" y="1870230"/>
            <a:ext cx="6019800" cy="3477875"/>
          </a:xfrm>
          <a:prstGeom prst="rect">
            <a:avLst/>
          </a:prstGeom>
          <a:noFill/>
        </p:spPr>
        <p:txBody>
          <a:bodyPr wrap="square" rtlCol="0">
            <a:spAutoFit/>
          </a:bodyPr>
          <a:lstStyle/>
          <a:p>
            <a:pPr>
              <a:defRPr/>
            </a:pPr>
            <a:r>
              <a:rPr lang="en-US" sz="2400" b="1" kern="0" dirty="0">
                <a:solidFill>
                  <a:srgbClr val="002060"/>
                </a:solidFill>
                <a:latin typeface="Calibri" pitchFamily="34" charset="0"/>
                <a:cs typeface="Calibri" pitchFamily="34" charset="0"/>
              </a:rPr>
              <a:t>	</a:t>
            </a:r>
            <a:r>
              <a:rPr lang="en-US" sz="3200" b="1" i="1" kern="0" dirty="0">
                <a:solidFill>
                  <a:srgbClr val="002060"/>
                </a:solidFill>
                <a:effectLst>
                  <a:outerShdw blurRad="38100" dist="38100" dir="2700000" algn="tl">
                    <a:srgbClr val="000000">
                      <a:alpha val="43137"/>
                    </a:srgbClr>
                  </a:outerShdw>
                </a:effectLst>
                <a:cs typeface="Calibri" pitchFamily="34" charset="0"/>
              </a:rPr>
              <a:t>C</a:t>
            </a:r>
            <a:r>
              <a:rPr lang="en-US" sz="3200" i="1" kern="0" dirty="0">
                <a:solidFill>
                  <a:srgbClr val="002060"/>
                </a:solidFill>
                <a:effectLst>
                  <a:outerShdw blurRad="38100" dist="38100" dir="2700000" algn="tl">
                    <a:srgbClr val="000000">
                      <a:alpha val="43137"/>
                    </a:srgbClr>
                  </a:outerShdw>
                </a:effectLst>
                <a:cs typeface="Calibri" pitchFamily="34" charset="0"/>
              </a:rPr>
              <a:t>ost</a:t>
            </a:r>
          </a:p>
          <a:p>
            <a:pPr>
              <a:defRPr/>
            </a:pPr>
            <a:endParaRPr lang="en-US" sz="3200" b="1" i="1" kern="0" dirty="0">
              <a:solidFill>
                <a:srgbClr val="002060"/>
              </a:solidFill>
              <a:effectLst>
                <a:outerShdw blurRad="38100" dist="38100" dir="2700000" algn="tl">
                  <a:srgbClr val="000000">
                    <a:alpha val="43137"/>
                  </a:srgbClr>
                </a:outerShdw>
              </a:effectLst>
              <a:cs typeface="Calibri" pitchFamily="34" charset="0"/>
            </a:endParaRPr>
          </a:p>
          <a:p>
            <a:pPr marL="0" lvl="5">
              <a:defRPr/>
            </a:pPr>
            <a:r>
              <a:rPr lang="en-US" sz="3200" b="1" i="1" kern="0" dirty="0">
                <a:solidFill>
                  <a:srgbClr val="002060"/>
                </a:solidFill>
                <a:effectLst>
                  <a:outerShdw blurRad="38100" dist="38100" dir="2700000" algn="tl">
                    <a:srgbClr val="000000">
                      <a:alpha val="43137"/>
                    </a:srgbClr>
                  </a:outerShdw>
                </a:effectLst>
                <a:cs typeface="Calibri" pitchFamily="34" charset="0"/>
              </a:rPr>
              <a:t>				E</a:t>
            </a:r>
            <a:r>
              <a:rPr lang="en-US" sz="3200" i="1" kern="0" dirty="0">
                <a:solidFill>
                  <a:srgbClr val="002060"/>
                </a:solidFill>
                <a:effectLst>
                  <a:outerShdw blurRad="38100" dist="38100" dir="2700000" algn="tl">
                    <a:srgbClr val="000000">
                      <a:alpha val="43137"/>
                    </a:srgbClr>
                  </a:outerShdw>
                </a:effectLst>
                <a:cs typeface="Calibri" pitchFamily="34" charset="0"/>
              </a:rPr>
              <a:t>xperience</a:t>
            </a:r>
          </a:p>
          <a:p>
            <a:pPr marL="0" lvl="1" algn="ctr">
              <a:defRPr/>
            </a:pPr>
            <a:endParaRPr lang="en-US" sz="3200" b="1" i="1" kern="0" dirty="0">
              <a:solidFill>
                <a:srgbClr val="002060"/>
              </a:solidFill>
              <a:effectLst>
                <a:outerShdw blurRad="38100" dist="38100" dir="2700000" algn="tl">
                  <a:srgbClr val="000000">
                    <a:alpha val="43137"/>
                  </a:srgbClr>
                </a:outerShdw>
              </a:effectLst>
              <a:cs typeface="Calibri" pitchFamily="34" charset="0"/>
            </a:endParaRPr>
          </a:p>
          <a:p>
            <a:pPr marL="0" lvl="3">
              <a:defRPr/>
            </a:pPr>
            <a:r>
              <a:rPr lang="en-US" sz="3200" b="1" i="1" kern="0" dirty="0">
                <a:solidFill>
                  <a:srgbClr val="002060"/>
                </a:solidFill>
                <a:effectLst>
                  <a:outerShdw blurRad="38100" dist="38100" dir="2700000" algn="tl">
                    <a:srgbClr val="000000">
                      <a:alpha val="43137"/>
                    </a:srgbClr>
                  </a:outerShdw>
                </a:effectLst>
                <a:cs typeface="Calibri" pitchFamily="34" charset="0"/>
              </a:rPr>
              <a:t>S</a:t>
            </a:r>
            <a:r>
              <a:rPr lang="en-US" sz="3200" i="1" kern="0" dirty="0">
                <a:solidFill>
                  <a:srgbClr val="002060"/>
                </a:solidFill>
                <a:effectLst>
                  <a:outerShdw blurRad="38100" dist="38100" dir="2700000" algn="tl">
                    <a:srgbClr val="000000">
                      <a:alpha val="43137"/>
                    </a:srgbClr>
                  </a:outerShdw>
                </a:effectLst>
                <a:cs typeface="Calibri" pitchFamily="34" charset="0"/>
              </a:rPr>
              <a:t>tatus</a:t>
            </a:r>
          </a:p>
          <a:p>
            <a:pPr marL="0" lvl="1" algn="ctr">
              <a:defRPr/>
            </a:pPr>
            <a:r>
              <a:rPr lang="en-US" sz="3200" b="1" i="1" kern="0" dirty="0">
                <a:solidFill>
                  <a:srgbClr val="002060"/>
                </a:solidFill>
                <a:effectLst>
                  <a:outerShdw blurRad="38100" dist="38100" dir="2700000" algn="tl">
                    <a:srgbClr val="000000">
                      <a:alpha val="43137"/>
                    </a:srgbClr>
                  </a:outerShdw>
                </a:effectLst>
                <a:cs typeface="Calibri" pitchFamily="34" charset="0"/>
              </a:rPr>
              <a:t>		S</a:t>
            </a:r>
            <a:r>
              <a:rPr lang="en-US" sz="3200" i="1" kern="0" dirty="0">
                <a:solidFill>
                  <a:srgbClr val="002060"/>
                </a:solidFill>
                <a:effectLst>
                  <a:outerShdw blurRad="38100" dist="38100" dir="2700000" algn="tl">
                    <a:srgbClr val="000000">
                      <a:alpha val="43137"/>
                    </a:srgbClr>
                  </a:outerShdw>
                </a:effectLst>
                <a:cs typeface="Calibri" pitchFamily="34" charset="0"/>
              </a:rPr>
              <a:t>ecurity</a:t>
            </a:r>
          </a:p>
          <a:p>
            <a:pPr marL="0" lvl="1">
              <a:defRPr/>
            </a:pPr>
            <a:endParaRPr lang="en-US" sz="2800" kern="0" dirty="0">
              <a:solidFill>
                <a:srgbClr val="FFFF00"/>
              </a:solidFill>
              <a:effectLst>
                <a:outerShdw blurRad="38100" dist="38100" dir="2700000" algn="tl">
                  <a:srgbClr val="000000">
                    <a:alpha val="43137"/>
                  </a:srgbClr>
                </a:outerShdw>
              </a:effectLst>
              <a:cs typeface="Aharoni" pitchFamily="2" charset="-79"/>
            </a:endParaRPr>
          </a:p>
        </p:txBody>
      </p:sp>
    </p:spTree>
    <p:extLst>
      <p:ext uri="{BB962C8B-B14F-4D97-AF65-F5344CB8AC3E}">
        <p14:creationId xmlns:p14="http://schemas.microsoft.com/office/powerpoint/2010/main" val="5465116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668" y="1421568"/>
            <a:ext cx="10515600" cy="1325563"/>
          </a:xfrm>
        </p:spPr>
        <p:txBody>
          <a:bodyPr>
            <a:noAutofit/>
          </a:bodyPr>
          <a:lstStyle/>
          <a:p>
            <a:pPr algn="ctr"/>
            <a:r>
              <a:rPr lang="en-US" sz="4000" b="1" dirty="0">
                <a:effectLst>
                  <a:outerShdw blurRad="38100" dist="38100" dir="2700000" algn="tl">
                    <a:srgbClr val="000000">
                      <a:alpha val="43137"/>
                    </a:srgbClr>
                  </a:outerShdw>
                </a:effectLst>
                <a:cs typeface="Aharoni" pitchFamily="2" charset="-79"/>
              </a:rPr>
              <a:t>Getting Closer</a:t>
            </a:r>
            <a:br>
              <a:rPr lang="en-US" sz="4000" b="1" dirty="0">
                <a:latin typeface="Berlin Sans FB Demi" pitchFamily="34" charset="0"/>
                <a:cs typeface="Aharoni" pitchFamily="2" charset="-79"/>
              </a:rPr>
            </a:br>
            <a:r>
              <a:rPr lang="en-US" sz="4000" b="1" dirty="0">
                <a:effectLst>
                  <a:outerShdw blurRad="38100" dist="38100" dir="2700000" algn="tl">
                    <a:srgbClr val="000000">
                      <a:alpha val="43137"/>
                    </a:srgbClr>
                  </a:outerShdw>
                </a:effectLst>
                <a:latin typeface="+mn-lt"/>
                <a:cs typeface="Aharoni" pitchFamily="2" charset="-79"/>
              </a:rPr>
              <a:t>The Art of Face to Face</a:t>
            </a:r>
            <a:br>
              <a:rPr lang="en-US" sz="4000" b="1" dirty="0">
                <a:latin typeface="Berlin Sans FB Demi" pitchFamily="34" charset="0"/>
                <a:cs typeface="Aharoni" pitchFamily="2" charset="-79"/>
              </a:rPr>
            </a:br>
            <a:r>
              <a:rPr lang="en-US" sz="4000" i="1" dirty="0">
                <a:latin typeface="+mn-lt"/>
                <a:cs typeface="Aharoni" pitchFamily="2" charset="-79"/>
              </a:rPr>
              <a:t>(Role Play)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721" y="3182910"/>
            <a:ext cx="1282558" cy="1282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798145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668" y="1421568"/>
            <a:ext cx="10515600" cy="1325563"/>
          </a:xfrm>
        </p:spPr>
        <p:txBody>
          <a:bodyPr>
            <a:noAutofit/>
          </a:bodyPr>
          <a:lstStyle/>
          <a:p>
            <a:pPr algn="ctr"/>
            <a:endParaRPr lang="en-US" sz="4000" i="1" dirty="0">
              <a:latin typeface="+mn-lt"/>
              <a:cs typeface="Aharoni" pitchFamily="2" charset="-79"/>
            </a:endParaRPr>
          </a:p>
        </p:txBody>
      </p:sp>
    </p:spTree>
    <p:extLst>
      <p:ext uri="{BB962C8B-B14F-4D97-AF65-F5344CB8AC3E}">
        <p14:creationId xmlns:p14="http://schemas.microsoft.com/office/powerpoint/2010/main" val="20871287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Official Time and the Union Steward</a:t>
            </a:r>
          </a:p>
        </p:txBody>
      </p:sp>
      <p:pic>
        <p:nvPicPr>
          <p:cNvPr id="6" name="Picture 5"/>
          <p:cNvPicPr>
            <a:picLocks noChangeAspect="1"/>
          </p:cNvPicPr>
          <p:nvPr/>
        </p:nvPicPr>
        <p:blipFill>
          <a:blip r:embed="rId3"/>
          <a:stretch>
            <a:fillRect/>
          </a:stretch>
        </p:blipFill>
        <p:spPr>
          <a:xfrm>
            <a:off x="4101485" y="1592802"/>
            <a:ext cx="3547529" cy="3500438"/>
          </a:xfrm>
          <a:prstGeom prst="rect">
            <a:avLst/>
          </a:prstGeom>
        </p:spPr>
      </p:pic>
    </p:spTree>
    <p:extLst>
      <p:ext uri="{BB962C8B-B14F-4D97-AF65-F5344CB8AC3E}">
        <p14:creationId xmlns:p14="http://schemas.microsoft.com/office/powerpoint/2010/main" val="14645395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7381" y="1093094"/>
            <a:ext cx="10515600" cy="1325563"/>
          </a:xfrm>
        </p:spPr>
        <p:txBody>
          <a:bodyPr>
            <a:normAutofit/>
          </a:bodyPr>
          <a:lstStyle/>
          <a:p>
            <a:pPr algn="ctr">
              <a:defRPr/>
            </a:pPr>
            <a:r>
              <a:rPr lang="en-US" dirty="0"/>
              <a:t>Official Time under the Statute</a:t>
            </a:r>
            <a:br>
              <a:rPr lang="en-US" dirty="0"/>
            </a:br>
            <a:r>
              <a:rPr lang="en-US" dirty="0"/>
              <a:t>5 USC Section 7131</a:t>
            </a:r>
          </a:p>
        </p:txBody>
      </p:sp>
      <p:sp>
        <p:nvSpPr>
          <p:cNvPr id="3" name="Content Placeholder 2"/>
          <p:cNvSpPr>
            <a:spLocks noGrp="1"/>
          </p:cNvSpPr>
          <p:nvPr>
            <p:ph type="body" sz="quarter" idx="10"/>
          </p:nvPr>
        </p:nvSpPr>
        <p:spPr>
          <a:xfrm>
            <a:off x="1394303" y="2851381"/>
            <a:ext cx="9844087" cy="1825625"/>
          </a:xfrm>
        </p:spPr>
        <p:txBody>
          <a:bodyPr>
            <a:normAutofit fontScale="77500" lnSpcReduction="20000"/>
          </a:bodyPr>
          <a:lstStyle/>
          <a:p>
            <a:pPr marL="0" indent="0">
              <a:buNone/>
              <a:defRPr/>
            </a:pPr>
            <a:r>
              <a:rPr lang="en-US" sz="2800" i="1" dirty="0">
                <a:solidFill>
                  <a:srgbClr val="002060"/>
                </a:solidFill>
                <a:effectLst>
                  <a:outerShdw blurRad="38100" dist="38100" dir="2700000" algn="tl">
                    <a:srgbClr val="000000">
                      <a:alpha val="43137"/>
                    </a:srgbClr>
                  </a:outerShdw>
                </a:effectLst>
              </a:rPr>
              <a:t>Any employee representing an exclusive representative in the negotiation of a collective bargaining agreement under this chapter shall be authorized official time for such purposes, including attendance at impasse proceeding, during the time the employee otherwise would be in a duty status. The number of employees for whom official time is authorized under this subsection shall not exceed the number of individuals designated as representing the agency for such purposes.</a:t>
            </a:r>
            <a:r>
              <a:rPr lang="en-US" sz="2800" dirty="0">
                <a:solidFill>
                  <a:srgbClr val="002060"/>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38013061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369816" cy="1325563"/>
          </a:xfrm>
        </p:spPr>
        <p:txBody>
          <a:bodyPr/>
          <a:lstStyle/>
          <a:p>
            <a:pPr>
              <a:defRPr/>
            </a:pPr>
            <a:r>
              <a:rPr lang="en-US" dirty="0"/>
              <a:t>Official Time</a:t>
            </a:r>
          </a:p>
        </p:txBody>
      </p:sp>
      <p:sp>
        <p:nvSpPr>
          <p:cNvPr id="3" name="Content Placeholder 2"/>
          <p:cNvSpPr>
            <a:spLocks noGrp="1"/>
          </p:cNvSpPr>
          <p:nvPr>
            <p:ph type="body" sz="quarter" idx="10"/>
          </p:nvPr>
        </p:nvSpPr>
        <p:spPr>
          <a:xfrm>
            <a:off x="1509713" y="1874838"/>
            <a:ext cx="9844087" cy="2626141"/>
          </a:xfrm>
        </p:spPr>
        <p:txBody>
          <a:bodyPr>
            <a:normAutofit fontScale="85000" lnSpcReduction="10000"/>
          </a:bodyPr>
          <a:lstStyle/>
          <a:p>
            <a:pPr marL="0" indent="0">
              <a:buNone/>
              <a:defRPr/>
            </a:pPr>
            <a:r>
              <a:rPr lang="en-US" sz="2900" dirty="0">
                <a:solidFill>
                  <a:srgbClr val="002060"/>
                </a:solidFill>
              </a:rPr>
              <a:t>The law requires that the amount of time that may be used be limited to that which the labor organization and employing agency agree is </a:t>
            </a:r>
            <a:r>
              <a:rPr lang="en-US" sz="2900" i="1" dirty="0">
                <a:solidFill>
                  <a:srgbClr val="002060"/>
                </a:solidFill>
              </a:rPr>
              <a:t>reasonable, necessary, and in the public interest</a:t>
            </a:r>
            <a:r>
              <a:rPr lang="en-US" sz="2900" dirty="0">
                <a:solidFill>
                  <a:srgbClr val="002060"/>
                </a:solidFill>
              </a:rPr>
              <a:t>.  </a:t>
            </a:r>
          </a:p>
          <a:p>
            <a:pPr marL="0" indent="0">
              <a:buNone/>
              <a:defRPr/>
            </a:pPr>
            <a:endParaRPr lang="en-US" sz="2900" dirty="0">
              <a:solidFill>
                <a:srgbClr val="002060"/>
              </a:solidFill>
            </a:endParaRPr>
          </a:p>
          <a:p>
            <a:pPr marL="0" indent="0">
              <a:buNone/>
              <a:defRPr/>
            </a:pPr>
            <a:r>
              <a:rPr lang="en-US" sz="2900" dirty="0">
                <a:solidFill>
                  <a:srgbClr val="002060"/>
                </a:solidFill>
              </a:rPr>
              <a:t>As pointed out in a Congressional Research Service report, “(a)</a:t>
            </a:r>
            <a:r>
              <a:rPr lang="en-US" sz="2900" dirty="0" err="1">
                <a:solidFill>
                  <a:srgbClr val="002060"/>
                </a:solidFill>
              </a:rPr>
              <a:t>ny</a:t>
            </a:r>
            <a:r>
              <a:rPr lang="en-US" sz="2900" dirty="0">
                <a:solidFill>
                  <a:srgbClr val="002060"/>
                </a:solidFill>
              </a:rPr>
              <a:t> activities performed by an employee relating to the internal business of the labor organization must be performed while in a non-duty status.”</a:t>
            </a:r>
          </a:p>
          <a:p>
            <a:pPr>
              <a:defRPr/>
            </a:pPr>
            <a:endParaRPr lang="en-US" sz="2800" dirty="0"/>
          </a:p>
        </p:txBody>
      </p:sp>
    </p:spTree>
    <p:extLst>
      <p:ext uri="{BB962C8B-B14F-4D97-AF65-F5344CB8AC3E}">
        <p14:creationId xmlns:p14="http://schemas.microsoft.com/office/powerpoint/2010/main" val="303307981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5775"/>
            <a:ext cx="10515600" cy="1325563"/>
          </a:xfrm>
        </p:spPr>
        <p:txBody>
          <a:bodyPr>
            <a:normAutofit/>
          </a:bodyPr>
          <a:lstStyle/>
          <a:p>
            <a:pPr>
              <a:defRPr/>
            </a:pPr>
            <a:r>
              <a:rPr lang="en-US" sz="3200" dirty="0"/>
              <a:t>Official Time - Permitted representational activities are limited to:</a:t>
            </a:r>
            <a:endParaRPr lang="en-US" dirty="0"/>
          </a:p>
        </p:txBody>
      </p:sp>
      <p:sp>
        <p:nvSpPr>
          <p:cNvPr id="3" name="Content Placeholder 2"/>
          <p:cNvSpPr>
            <a:spLocks noGrp="1"/>
          </p:cNvSpPr>
          <p:nvPr>
            <p:ph type="body" sz="quarter" idx="10"/>
          </p:nvPr>
        </p:nvSpPr>
        <p:spPr/>
        <p:txBody>
          <a:bodyPr>
            <a:noAutofit/>
          </a:bodyPr>
          <a:lstStyle/>
          <a:p>
            <a:pPr marL="0" indent="0">
              <a:buNone/>
              <a:defRPr/>
            </a:pPr>
            <a:endParaRPr lang="en-US" sz="1400" b="1" dirty="0">
              <a:solidFill>
                <a:srgbClr val="FFFF00"/>
              </a:solidFill>
            </a:endParaRPr>
          </a:p>
          <a:p>
            <a:pPr>
              <a:buFont typeface="Arial" panose="020B0604020202020204" pitchFamily="34" charset="0"/>
              <a:buChar char="•"/>
              <a:defRPr/>
            </a:pPr>
            <a:r>
              <a:rPr lang="en-US" sz="2800" dirty="0">
                <a:solidFill>
                  <a:srgbClr val="002060"/>
                </a:solidFill>
              </a:rPr>
              <a:t>Representing bargaining unit employees</a:t>
            </a:r>
          </a:p>
          <a:p>
            <a:pPr>
              <a:buFont typeface="Arial" panose="020B0604020202020204" pitchFamily="34" charset="0"/>
              <a:buChar char="•"/>
              <a:defRPr/>
            </a:pPr>
            <a:r>
              <a:rPr lang="en-US" sz="2800" dirty="0">
                <a:solidFill>
                  <a:srgbClr val="002060"/>
                </a:solidFill>
              </a:rPr>
              <a:t>Negotiating collective bargaining agreements </a:t>
            </a:r>
          </a:p>
        </p:txBody>
      </p:sp>
      <p:sp>
        <p:nvSpPr>
          <p:cNvPr id="4" name="Content Placeholder 3"/>
          <p:cNvSpPr>
            <a:spLocks noGrp="1"/>
          </p:cNvSpPr>
          <p:nvPr>
            <p:ph type="body" sz="quarter" idx="11"/>
          </p:nvPr>
        </p:nvSpPr>
        <p:spPr>
          <a:xfrm>
            <a:off x="1430194" y="3433401"/>
            <a:ext cx="9902825" cy="1887538"/>
          </a:xfrm>
        </p:spPr>
        <p:txBody>
          <a:bodyPr>
            <a:normAutofit/>
          </a:bodyPr>
          <a:lstStyle/>
          <a:p>
            <a:pPr>
              <a:buFont typeface="Arial" panose="020B0604020202020204" pitchFamily="34" charset="0"/>
              <a:buChar char="•"/>
            </a:pPr>
            <a:r>
              <a:rPr lang="en-US" sz="2800" dirty="0">
                <a:solidFill>
                  <a:srgbClr val="002060"/>
                </a:solidFill>
              </a:rPr>
              <a:t>Enforcing law, rules and regulations, and CBAs.</a:t>
            </a:r>
          </a:p>
          <a:p>
            <a:pPr>
              <a:buFont typeface="Arial" panose="020B0604020202020204" pitchFamily="34" charset="0"/>
              <a:buChar char="•"/>
            </a:pPr>
            <a:r>
              <a:rPr lang="en-US" sz="2800" dirty="0">
                <a:solidFill>
                  <a:srgbClr val="002060"/>
                </a:solidFill>
              </a:rPr>
              <a:t>Providing workers with a voice in determining their working conditions</a:t>
            </a:r>
          </a:p>
          <a:p>
            <a:pPr>
              <a:buFont typeface="Arial" panose="020B0604020202020204" pitchFamily="34" charset="0"/>
              <a:buChar char="•"/>
            </a:pPr>
            <a:endParaRPr lang="en-US" sz="2800" dirty="0">
              <a:solidFill>
                <a:srgbClr val="FFFF00"/>
              </a:solidFill>
            </a:endParaRPr>
          </a:p>
          <a:p>
            <a:endParaRPr lang="en-US" dirty="0"/>
          </a:p>
        </p:txBody>
      </p:sp>
    </p:spTree>
    <p:extLst>
      <p:ext uri="{BB962C8B-B14F-4D97-AF65-F5344CB8AC3E}">
        <p14:creationId xmlns:p14="http://schemas.microsoft.com/office/powerpoint/2010/main" val="266808834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818" y="1403813"/>
            <a:ext cx="10515600" cy="1325563"/>
          </a:xfrm>
        </p:spPr>
        <p:txBody>
          <a:bodyPr>
            <a:normAutofit/>
          </a:bodyPr>
          <a:lstStyle/>
          <a:p>
            <a:pPr>
              <a:defRPr/>
            </a:pPr>
            <a:r>
              <a:rPr lang="en-US" dirty="0"/>
              <a:t>Official Time Activities (Permitted)</a:t>
            </a:r>
          </a:p>
        </p:txBody>
      </p:sp>
      <p:sp>
        <p:nvSpPr>
          <p:cNvPr id="3" name="Content Placeholder 2"/>
          <p:cNvSpPr>
            <a:spLocks noGrp="1"/>
          </p:cNvSpPr>
          <p:nvPr>
            <p:ph type="body" sz="quarter" idx="10"/>
          </p:nvPr>
        </p:nvSpPr>
        <p:spPr>
          <a:xfrm>
            <a:off x="1776043" y="3002302"/>
            <a:ext cx="9844087" cy="1825625"/>
          </a:xfrm>
        </p:spPr>
        <p:txBody>
          <a:bodyPr>
            <a:normAutofit fontScale="40000" lnSpcReduction="20000"/>
          </a:bodyPr>
          <a:lstStyle/>
          <a:p>
            <a:pPr>
              <a:buFont typeface="Arial" panose="020B0604020202020204" pitchFamily="34" charset="0"/>
              <a:buChar char="•"/>
              <a:defRPr/>
            </a:pPr>
            <a:r>
              <a:rPr lang="en-US" sz="4400" dirty="0">
                <a:solidFill>
                  <a:srgbClr val="002060"/>
                </a:solidFill>
              </a:rPr>
              <a:t>Setting procedures that protect employees from on-the-job hazards, such as those arising from working with dangerous chemicals and munitions  </a:t>
            </a:r>
          </a:p>
          <a:p>
            <a:pPr>
              <a:buFont typeface="Arial" panose="020B0604020202020204" pitchFamily="34" charset="0"/>
              <a:buChar char="•"/>
              <a:defRPr/>
            </a:pPr>
            <a:r>
              <a:rPr lang="en-US" sz="4400" dirty="0">
                <a:solidFill>
                  <a:srgbClr val="002060"/>
                </a:solidFill>
              </a:rPr>
              <a:t>Participating in improvement of work processes</a:t>
            </a:r>
          </a:p>
          <a:p>
            <a:pPr>
              <a:buFont typeface="Arial" panose="020B0604020202020204" pitchFamily="34" charset="0"/>
              <a:buChar char="•"/>
              <a:defRPr/>
            </a:pPr>
            <a:r>
              <a:rPr lang="en-US" sz="4400" dirty="0">
                <a:solidFill>
                  <a:srgbClr val="002060"/>
                </a:solidFill>
              </a:rPr>
              <a:t>Creating fair promotion procedures that require that selections be based on merit, so as to allow employees to advance their careers</a:t>
            </a:r>
          </a:p>
          <a:p>
            <a:pPr>
              <a:buFont typeface="Arial" panose="020B0604020202020204" pitchFamily="34" charset="0"/>
              <a:buChar char="•"/>
              <a:defRPr/>
            </a:pPr>
            <a:r>
              <a:rPr lang="en-US" sz="4400" dirty="0">
                <a:solidFill>
                  <a:srgbClr val="002060"/>
                </a:solidFill>
              </a:rPr>
              <a:t>Establishing flexible work hours that enhance agencies’ service to the public while allowing employees some control over their schedules </a:t>
            </a:r>
          </a:p>
          <a:p>
            <a:pPr>
              <a:defRPr/>
            </a:pPr>
            <a:endParaRPr lang="en-US" sz="2400" dirty="0">
              <a:solidFill>
                <a:srgbClr val="FFFF00"/>
              </a:solidFill>
            </a:endParaRPr>
          </a:p>
          <a:p>
            <a:pPr>
              <a:defRPr/>
            </a:pPr>
            <a:endParaRPr lang="en-US" dirty="0"/>
          </a:p>
        </p:txBody>
      </p:sp>
    </p:spTree>
    <p:extLst>
      <p:ext uri="{BB962C8B-B14F-4D97-AF65-F5344CB8AC3E}">
        <p14:creationId xmlns:p14="http://schemas.microsoft.com/office/powerpoint/2010/main" val="15930917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386" y="1412690"/>
            <a:ext cx="10515600" cy="1325563"/>
          </a:xfrm>
        </p:spPr>
        <p:txBody>
          <a:bodyPr>
            <a:normAutofit fontScale="90000"/>
          </a:bodyPr>
          <a:lstStyle/>
          <a:p>
            <a:pPr>
              <a:defRPr/>
            </a:pPr>
            <a:r>
              <a:rPr lang="en-US" sz="3600" dirty="0"/>
              <a:t>Activities which </a:t>
            </a:r>
            <a:r>
              <a:rPr lang="en-US" sz="3600" b="1" u="sng" dirty="0"/>
              <a:t>may not </a:t>
            </a:r>
            <a:r>
              <a:rPr lang="en-US" sz="3600" dirty="0"/>
              <a:t>be conducted on official time include:</a:t>
            </a:r>
            <a:br>
              <a:rPr lang="en-US" sz="3600" dirty="0"/>
            </a:br>
            <a:endParaRPr lang="en-US" dirty="0"/>
          </a:p>
        </p:txBody>
      </p:sp>
      <p:sp>
        <p:nvSpPr>
          <p:cNvPr id="3" name="Content Placeholder 2"/>
          <p:cNvSpPr>
            <a:spLocks noGrp="1"/>
          </p:cNvSpPr>
          <p:nvPr>
            <p:ph type="body" sz="quarter" idx="10"/>
          </p:nvPr>
        </p:nvSpPr>
        <p:spPr>
          <a:xfrm>
            <a:off x="2193294" y="3099956"/>
            <a:ext cx="9844087" cy="1825625"/>
          </a:xfrm>
        </p:spPr>
        <p:txBody>
          <a:bodyPr>
            <a:normAutofit fontScale="85000" lnSpcReduction="20000"/>
          </a:bodyPr>
          <a:lstStyle/>
          <a:p>
            <a:pPr>
              <a:defRPr/>
            </a:pPr>
            <a:endParaRPr lang="en-US" sz="900" b="1" dirty="0">
              <a:solidFill>
                <a:schemeClr val="accent5">
                  <a:lumMod val="50000"/>
                </a:schemeClr>
              </a:solidFill>
            </a:endParaRPr>
          </a:p>
          <a:p>
            <a:pPr>
              <a:buFont typeface="Arial" panose="020B0604020202020204" pitchFamily="34" charset="0"/>
              <a:buChar char="•"/>
              <a:defRPr/>
            </a:pPr>
            <a:r>
              <a:rPr lang="en-US" sz="2800" dirty="0">
                <a:solidFill>
                  <a:srgbClr val="002060"/>
                </a:solidFill>
              </a:rPr>
              <a:t>solicitation of membership </a:t>
            </a:r>
          </a:p>
          <a:p>
            <a:pPr>
              <a:buFont typeface="Arial" panose="020B0604020202020204" pitchFamily="34" charset="0"/>
              <a:buChar char="•"/>
              <a:defRPr/>
            </a:pPr>
            <a:r>
              <a:rPr lang="en-US" sz="2800" dirty="0">
                <a:solidFill>
                  <a:srgbClr val="002060"/>
                </a:solidFill>
              </a:rPr>
              <a:t>internal union meetings </a:t>
            </a:r>
          </a:p>
          <a:p>
            <a:pPr>
              <a:buFont typeface="Arial" panose="020B0604020202020204" pitchFamily="34" charset="0"/>
              <a:buChar char="•"/>
              <a:defRPr/>
            </a:pPr>
            <a:r>
              <a:rPr lang="en-US" sz="2800" dirty="0">
                <a:solidFill>
                  <a:srgbClr val="002060"/>
                </a:solidFill>
              </a:rPr>
              <a:t>elections of officers </a:t>
            </a:r>
          </a:p>
          <a:p>
            <a:pPr>
              <a:buFont typeface="Arial" panose="020B0604020202020204" pitchFamily="34" charset="0"/>
              <a:buChar char="•"/>
              <a:defRPr/>
            </a:pPr>
            <a:r>
              <a:rPr lang="en-US" sz="2800" dirty="0">
                <a:solidFill>
                  <a:srgbClr val="002060"/>
                </a:solidFill>
              </a:rPr>
              <a:t>any partisan political activities</a:t>
            </a:r>
          </a:p>
          <a:p>
            <a:pPr>
              <a:defRPr/>
            </a:pPr>
            <a:endParaRPr lang="en-US" dirty="0"/>
          </a:p>
        </p:txBody>
      </p:sp>
    </p:spTree>
    <p:extLst>
      <p:ext uri="{BB962C8B-B14F-4D97-AF65-F5344CB8AC3E}">
        <p14:creationId xmlns:p14="http://schemas.microsoft.com/office/powerpoint/2010/main" val="3464348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297757" y="1385673"/>
            <a:ext cx="5497490" cy="3905417"/>
          </a:xfrm>
        </p:spPr>
        <p:txBody>
          <a:bodyPr>
            <a:normAutofit/>
          </a:bodyPr>
          <a:lstStyle/>
          <a:p>
            <a:r>
              <a:rPr lang="en-US" sz="1800" b="1" dirty="0">
                <a:solidFill>
                  <a:schemeClr val="accent5">
                    <a:lumMod val="50000"/>
                  </a:schemeClr>
                </a:solidFill>
              </a:rPr>
              <a:t>A Steward isn't expected to know all the answers, but must be the type of person who enjoys finding them.</a:t>
            </a:r>
          </a:p>
          <a:p>
            <a:pPr marL="0" indent="0">
              <a:buNone/>
            </a:pPr>
            <a:endParaRPr lang="en-US" sz="1800" b="1" dirty="0">
              <a:solidFill>
                <a:schemeClr val="accent5">
                  <a:lumMod val="50000"/>
                </a:schemeClr>
              </a:solidFill>
            </a:endParaRPr>
          </a:p>
          <a:p>
            <a:r>
              <a:rPr lang="en-US" sz="1800" b="1" dirty="0">
                <a:solidFill>
                  <a:schemeClr val="accent5">
                    <a:lumMod val="50000"/>
                  </a:schemeClr>
                </a:solidFill>
              </a:rPr>
              <a:t>Don't be afraid to ask questions, and to keep asking them.</a:t>
            </a:r>
          </a:p>
          <a:p>
            <a:pPr marL="0" indent="0">
              <a:buNone/>
            </a:pPr>
            <a:endParaRPr lang="en-US" sz="1800" b="1" dirty="0">
              <a:solidFill>
                <a:schemeClr val="accent5">
                  <a:lumMod val="50000"/>
                </a:schemeClr>
              </a:solidFill>
            </a:endParaRPr>
          </a:p>
          <a:p>
            <a:r>
              <a:rPr lang="en-US" sz="1800" b="1" dirty="0">
                <a:solidFill>
                  <a:schemeClr val="accent5">
                    <a:lumMod val="50000"/>
                  </a:schemeClr>
                </a:solidFill>
              </a:rPr>
              <a:t>If you have questions or problems, don't be afraid to use the phone or visit an experienced Steward or Officer.</a:t>
            </a:r>
          </a:p>
          <a:p>
            <a:pPr marL="0" indent="0">
              <a:buNone/>
            </a:pPr>
            <a:endParaRPr lang="en-US" dirty="0"/>
          </a:p>
        </p:txBody>
      </p:sp>
      <p:sp>
        <p:nvSpPr>
          <p:cNvPr id="4" name="Text Placeholder 3"/>
          <p:cNvSpPr>
            <a:spLocks noGrp="1"/>
          </p:cNvSpPr>
          <p:nvPr>
            <p:ph type="body" sz="quarter" idx="12"/>
          </p:nvPr>
        </p:nvSpPr>
        <p:spPr/>
        <p:txBody>
          <a:bodyPr>
            <a:normAutofit fontScale="85000" lnSpcReduction="10000"/>
          </a:bodyPr>
          <a:lstStyle/>
          <a:p>
            <a:pPr algn="ctr"/>
            <a:r>
              <a:rPr lang="en-US" dirty="0"/>
              <a:t>How To Be An Effective Steward</a:t>
            </a:r>
          </a:p>
        </p:txBody>
      </p:sp>
    </p:spTree>
    <p:extLst>
      <p:ext uri="{BB962C8B-B14F-4D97-AF65-F5344CB8AC3E}">
        <p14:creationId xmlns:p14="http://schemas.microsoft.com/office/powerpoint/2010/main" val="342942718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3639937" y="1407324"/>
            <a:ext cx="4455066"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5400">
                <a:solidFill>
                  <a:srgbClr val="660033"/>
                </a:solidFill>
                <a:latin typeface="Franklin Gothic Heavy" panose="020B0903020102020204" pitchFamily="34" charset="0"/>
              </a:defRPr>
            </a:lvl1pPr>
            <a:lvl2pPr marL="742950" indent="-285750">
              <a:defRPr sz="5400">
                <a:solidFill>
                  <a:srgbClr val="660033"/>
                </a:solidFill>
                <a:latin typeface="Franklin Gothic Heavy" panose="020B0903020102020204" pitchFamily="34" charset="0"/>
              </a:defRPr>
            </a:lvl2pPr>
            <a:lvl3pPr marL="1143000" indent="-228600">
              <a:defRPr sz="5400">
                <a:solidFill>
                  <a:srgbClr val="660033"/>
                </a:solidFill>
                <a:latin typeface="Franklin Gothic Heavy" panose="020B0903020102020204" pitchFamily="34" charset="0"/>
              </a:defRPr>
            </a:lvl3pPr>
            <a:lvl4pPr marL="1600200" indent="-228600">
              <a:defRPr sz="5400">
                <a:solidFill>
                  <a:srgbClr val="660033"/>
                </a:solidFill>
                <a:latin typeface="Franklin Gothic Heavy" panose="020B0903020102020204" pitchFamily="34" charset="0"/>
              </a:defRPr>
            </a:lvl4pPr>
            <a:lvl5pPr marL="2057400" indent="-228600">
              <a:defRPr sz="5400">
                <a:solidFill>
                  <a:srgbClr val="660033"/>
                </a:solidFill>
                <a:latin typeface="Franklin Gothic Heavy" panose="020B0903020102020204" pitchFamily="34" charset="0"/>
              </a:defRPr>
            </a:lvl5pPr>
            <a:lvl6pPr marL="2514600" indent="-228600" eaLnBrk="0" fontAlgn="base" hangingPunct="0">
              <a:spcBef>
                <a:spcPct val="0"/>
              </a:spcBef>
              <a:spcAft>
                <a:spcPct val="0"/>
              </a:spcAft>
              <a:defRPr sz="5400">
                <a:solidFill>
                  <a:srgbClr val="660033"/>
                </a:solidFill>
                <a:latin typeface="Franklin Gothic Heavy" panose="020B0903020102020204" pitchFamily="34" charset="0"/>
              </a:defRPr>
            </a:lvl6pPr>
            <a:lvl7pPr marL="2971800" indent="-228600" eaLnBrk="0" fontAlgn="base" hangingPunct="0">
              <a:spcBef>
                <a:spcPct val="0"/>
              </a:spcBef>
              <a:spcAft>
                <a:spcPct val="0"/>
              </a:spcAft>
              <a:defRPr sz="5400">
                <a:solidFill>
                  <a:srgbClr val="660033"/>
                </a:solidFill>
                <a:latin typeface="Franklin Gothic Heavy" panose="020B0903020102020204" pitchFamily="34" charset="0"/>
              </a:defRPr>
            </a:lvl7pPr>
            <a:lvl8pPr marL="3429000" indent="-228600" eaLnBrk="0" fontAlgn="base" hangingPunct="0">
              <a:spcBef>
                <a:spcPct val="0"/>
              </a:spcBef>
              <a:spcAft>
                <a:spcPct val="0"/>
              </a:spcAft>
              <a:defRPr sz="5400">
                <a:solidFill>
                  <a:srgbClr val="660033"/>
                </a:solidFill>
                <a:latin typeface="Franklin Gothic Heavy" panose="020B0903020102020204" pitchFamily="34" charset="0"/>
              </a:defRPr>
            </a:lvl8pPr>
            <a:lvl9pPr marL="3886200" indent="-228600" eaLnBrk="0" fontAlgn="base" hangingPunct="0">
              <a:spcBef>
                <a:spcPct val="0"/>
              </a:spcBef>
              <a:spcAft>
                <a:spcPct val="0"/>
              </a:spcAft>
              <a:defRPr sz="5400">
                <a:solidFill>
                  <a:srgbClr val="660033"/>
                </a:solidFill>
                <a:latin typeface="Franklin Gothic Heavy" panose="020B0903020102020204" pitchFamily="34" charset="0"/>
              </a:defRPr>
            </a:lvl9pPr>
          </a:lstStyle>
          <a:p>
            <a:pPr algn="ctr">
              <a:defRPr/>
            </a:pPr>
            <a:r>
              <a:rPr lang="en-US" altLang="en-US" sz="3600" kern="0" dirty="0">
                <a:solidFill>
                  <a:schemeClr val="bg1"/>
                </a:solidFill>
                <a:effectLst>
                  <a:outerShdw blurRad="38100" dist="38100" dir="2700000" algn="tl">
                    <a:srgbClr val="000000">
                      <a:alpha val="43137"/>
                    </a:srgbClr>
                  </a:outerShdw>
                </a:effectLst>
                <a:latin typeface="Franklin Gothic Demi" panose="020B0703020102020204" pitchFamily="34" charset="0"/>
              </a:rPr>
              <a:t>Exercise:</a:t>
            </a:r>
          </a:p>
          <a:p>
            <a:pPr algn="ctr">
              <a:defRPr/>
            </a:pPr>
            <a:r>
              <a:rPr lang="en-US" altLang="en-US" sz="3300" kern="0" dirty="0">
                <a:solidFill>
                  <a:schemeClr val="bg1"/>
                </a:solidFill>
                <a:effectLst>
                  <a:outerShdw blurRad="38100" dist="38100" dir="2700000" algn="tl">
                    <a:srgbClr val="000000">
                      <a:alpha val="43137"/>
                    </a:srgbClr>
                  </a:outerShdw>
                </a:effectLst>
                <a:latin typeface="Franklin Gothic Demi" panose="020B0703020102020204" pitchFamily="34" charset="0"/>
              </a:rPr>
              <a:t>Official Time Scenarios</a:t>
            </a:r>
          </a:p>
        </p:txBody>
      </p:sp>
      <p:pic>
        <p:nvPicPr>
          <p:cNvPr id="3" name="Picture 2" descr="http://outsourceworkers.com.au/wp-content/uploads/2014/04/icon_1508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3266" y="3068053"/>
            <a:ext cx="2571750" cy="2571750"/>
          </a:xfrm>
          <a:prstGeom prst="rect">
            <a:avLst/>
          </a:prstGeom>
          <a:solidFill>
            <a:schemeClr val="bg1"/>
          </a:solidFill>
          <a:extLst/>
        </p:spPr>
      </p:pic>
    </p:spTree>
    <p:extLst>
      <p:ext uri="{BB962C8B-B14F-4D97-AF65-F5344CB8AC3E}">
        <p14:creationId xmlns:p14="http://schemas.microsoft.com/office/powerpoint/2010/main" val="33811460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type="body" sz="quarter" idx="10"/>
          </p:nvPr>
        </p:nvSpPr>
        <p:spPr/>
        <p:txBody>
          <a:bodyPr>
            <a:normAutofit/>
          </a:bodyPr>
          <a:lstStyle/>
          <a:p>
            <a:pPr marL="0" indent="0">
              <a:buNone/>
            </a:pPr>
            <a:r>
              <a:rPr lang="en-US" sz="2600" dirty="0">
                <a:solidFill>
                  <a:srgbClr val="002060"/>
                </a:solidFill>
                <a:effectLst>
                  <a:outerShdw blurRad="38100" dist="38100" dir="2700000" algn="tl">
                    <a:srgbClr val="000000">
                      <a:alpha val="43137"/>
                    </a:srgbClr>
                  </a:outerShdw>
                </a:effectLst>
              </a:rPr>
              <a:t>Andrea, a steward for Local 12300, has been asked to investigate a water leak that is affecting three employees on the 3</a:t>
            </a:r>
            <a:r>
              <a:rPr lang="en-US" sz="2600" baseline="30000" dirty="0">
                <a:solidFill>
                  <a:srgbClr val="002060"/>
                </a:solidFill>
                <a:effectLst>
                  <a:outerShdw blurRad="38100" dist="38100" dir="2700000" algn="tl">
                    <a:srgbClr val="000000">
                      <a:alpha val="43137"/>
                    </a:srgbClr>
                  </a:outerShdw>
                </a:effectLst>
              </a:rPr>
              <a:t>rd</a:t>
            </a:r>
            <a:r>
              <a:rPr lang="en-US" sz="2600" dirty="0">
                <a:solidFill>
                  <a:srgbClr val="002060"/>
                </a:solidFill>
                <a:effectLst>
                  <a:outerShdw blurRad="38100" dist="38100" dir="2700000" algn="tl">
                    <a:srgbClr val="000000">
                      <a:alpha val="43137"/>
                    </a:srgbClr>
                  </a:outerShdw>
                </a:effectLst>
              </a:rPr>
              <a:t> floor. The supervisor stated that he would address the issue two weeks ago but nothing has happened.</a:t>
            </a:r>
          </a:p>
          <a:p>
            <a:pPr marL="0" indent="0">
              <a:buNone/>
            </a:pPr>
            <a:endParaRPr lang="en-US" sz="1400" i="1" dirty="0"/>
          </a:p>
          <a:p>
            <a:pPr marL="0" indent="0">
              <a:buNone/>
            </a:pPr>
            <a:r>
              <a:rPr lang="en-US" sz="2400" i="1" dirty="0">
                <a:effectLst>
                  <a:outerShdw blurRad="38100" dist="38100" dir="2700000" algn="tl">
                    <a:srgbClr val="000000">
                      <a:alpha val="43137"/>
                    </a:srgbClr>
                  </a:outerShdw>
                </a:effectLst>
              </a:rPr>
              <a:t>Can Andrea use official time to investigate this issue?</a:t>
            </a:r>
            <a:endParaRPr lang="en-US" sz="2400" dirty="0">
              <a:solidFill>
                <a:srgbClr val="FFFF00"/>
              </a:solidFill>
              <a:effectLst>
                <a:outerShdw blurRad="38100" dist="38100" dir="2700000" algn="tl">
                  <a:srgbClr val="000000">
                    <a:alpha val="43137"/>
                  </a:srgbClr>
                </a:outerShdw>
              </a:effectLst>
            </a:endParaRPr>
          </a:p>
          <a:p>
            <a:pPr marL="0" indent="0">
              <a:buNone/>
            </a:pPr>
            <a:endParaRPr lang="en-US" dirty="0"/>
          </a:p>
        </p:txBody>
      </p:sp>
      <p:sp>
        <p:nvSpPr>
          <p:cNvPr id="7" name="Title 6"/>
          <p:cNvSpPr>
            <a:spLocks noGrp="1"/>
          </p:cNvSpPr>
          <p:nvPr>
            <p:ph type="title"/>
          </p:nvPr>
        </p:nvSpPr>
        <p:spPr/>
        <p:txBody>
          <a:bodyPr>
            <a:normAutofit/>
          </a:bodyPr>
          <a:lstStyle/>
          <a:p>
            <a:r>
              <a:rPr lang="en-US" sz="3200" dirty="0">
                <a:effectLst>
                  <a:outerShdw blurRad="38100" dist="38100" dir="2700000" algn="tl">
                    <a:srgbClr val="000000">
                      <a:alpha val="43137"/>
                    </a:srgbClr>
                  </a:outerShdw>
                </a:effectLst>
              </a:rPr>
              <a:t>OFFICIAL TIME- Scenario 1</a:t>
            </a:r>
          </a:p>
        </p:txBody>
      </p:sp>
    </p:spTree>
    <p:extLst>
      <p:ext uri="{BB962C8B-B14F-4D97-AF65-F5344CB8AC3E}">
        <p14:creationId xmlns:p14="http://schemas.microsoft.com/office/powerpoint/2010/main" val="36801607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type="body" sz="quarter" idx="10"/>
          </p:nvPr>
        </p:nvSpPr>
        <p:spPr/>
        <p:txBody>
          <a:bodyPr>
            <a:normAutofit/>
          </a:bodyPr>
          <a:lstStyle/>
          <a:p>
            <a:pPr marL="0" indent="0">
              <a:buNone/>
            </a:pPr>
            <a:r>
              <a:rPr lang="en-US" sz="2600" dirty="0">
                <a:solidFill>
                  <a:srgbClr val="002060"/>
                </a:solidFill>
                <a:effectLst>
                  <a:outerShdw blurRad="38100" dist="38100" dir="2700000" algn="tl">
                    <a:srgbClr val="000000">
                      <a:alpha val="43137"/>
                    </a:srgbClr>
                  </a:outerShdw>
                </a:effectLst>
              </a:rPr>
              <a:t>Barbara, a steward for Local 32100, wants to set up a meeting with two other stewards to create campaign materials for the Local President reelection.</a:t>
            </a:r>
          </a:p>
          <a:p>
            <a:pPr marL="0" indent="0">
              <a:buNone/>
            </a:pPr>
            <a:endParaRPr lang="en-US" sz="1400" i="1" dirty="0">
              <a:solidFill>
                <a:srgbClr val="002060"/>
              </a:solidFill>
            </a:endParaRPr>
          </a:p>
          <a:p>
            <a:pPr marL="0" indent="0">
              <a:buNone/>
            </a:pPr>
            <a:r>
              <a:rPr lang="en-US" sz="2400" i="1" dirty="0">
                <a:solidFill>
                  <a:srgbClr val="002060"/>
                </a:solidFill>
                <a:effectLst>
                  <a:outerShdw blurRad="38100" dist="38100" dir="2700000" algn="tl">
                    <a:srgbClr val="000000">
                      <a:alpha val="43137"/>
                    </a:srgbClr>
                  </a:outerShdw>
                </a:effectLst>
              </a:rPr>
              <a:t>Can Barbara use official time to develop campaign materials for the Local President’s reelection?</a:t>
            </a:r>
            <a:endParaRPr lang="en-US" sz="2400" dirty="0">
              <a:solidFill>
                <a:srgbClr val="002060"/>
              </a:solidFill>
              <a:effectLst>
                <a:outerShdw blurRad="38100" dist="38100" dir="2700000" algn="tl">
                  <a:srgbClr val="000000">
                    <a:alpha val="43137"/>
                  </a:srgbClr>
                </a:outerShdw>
              </a:effectLst>
            </a:endParaRPr>
          </a:p>
          <a:p>
            <a:pPr marL="0" indent="0">
              <a:buNone/>
            </a:pPr>
            <a:endParaRPr lang="en-US" dirty="0"/>
          </a:p>
        </p:txBody>
      </p:sp>
      <p:sp>
        <p:nvSpPr>
          <p:cNvPr id="7" name="Title 6"/>
          <p:cNvSpPr>
            <a:spLocks noGrp="1"/>
          </p:cNvSpPr>
          <p:nvPr>
            <p:ph type="title"/>
          </p:nvPr>
        </p:nvSpPr>
        <p:spPr/>
        <p:txBody>
          <a:bodyPr>
            <a:normAutofit/>
          </a:bodyPr>
          <a:lstStyle/>
          <a:p>
            <a:r>
              <a:rPr lang="en-US" sz="3200" dirty="0">
                <a:effectLst>
                  <a:outerShdw blurRad="38100" dist="38100" dir="2700000" algn="tl">
                    <a:srgbClr val="000000">
                      <a:alpha val="43137"/>
                    </a:srgbClr>
                  </a:outerShdw>
                </a:effectLst>
              </a:rPr>
              <a:t>OFFICIAL TIME- Scenario 2</a:t>
            </a:r>
          </a:p>
        </p:txBody>
      </p:sp>
    </p:spTree>
    <p:extLst>
      <p:ext uri="{BB962C8B-B14F-4D97-AF65-F5344CB8AC3E}">
        <p14:creationId xmlns:p14="http://schemas.microsoft.com/office/powerpoint/2010/main" val="18330898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type="body" sz="quarter" idx="10"/>
          </p:nvPr>
        </p:nvSpPr>
        <p:spPr/>
        <p:txBody>
          <a:bodyPr>
            <a:normAutofit/>
          </a:bodyPr>
          <a:lstStyle/>
          <a:p>
            <a:pPr marL="0" indent="0">
              <a:buNone/>
            </a:pPr>
            <a:r>
              <a:rPr lang="en-US" sz="2600" dirty="0">
                <a:solidFill>
                  <a:srgbClr val="002060"/>
                </a:solidFill>
                <a:effectLst>
                  <a:outerShdw blurRad="38100" dist="38100" dir="2700000" algn="tl">
                    <a:srgbClr val="000000">
                      <a:alpha val="43137"/>
                    </a:srgbClr>
                  </a:outerShdw>
                </a:effectLst>
              </a:rPr>
              <a:t>Latisha, a steward for Local 11100, has received a request to attend a meeting with Hector Ramirez and his supervisor. Hector’s boss wants to ask him questions about a recent project that received negative comments from headquarters.</a:t>
            </a:r>
          </a:p>
          <a:p>
            <a:pPr marL="0" indent="0">
              <a:buNone/>
            </a:pPr>
            <a:endParaRPr lang="en-US" sz="1400" i="1" dirty="0">
              <a:solidFill>
                <a:srgbClr val="002060"/>
              </a:solidFill>
            </a:endParaRPr>
          </a:p>
          <a:p>
            <a:pPr marL="0" indent="0">
              <a:buNone/>
            </a:pPr>
            <a:r>
              <a:rPr lang="en-US" sz="2400" i="1" dirty="0">
                <a:solidFill>
                  <a:srgbClr val="002060"/>
                </a:solidFill>
                <a:effectLst>
                  <a:outerShdw blurRad="38100" dist="38100" dir="2700000" algn="tl">
                    <a:srgbClr val="000000">
                      <a:alpha val="43137"/>
                    </a:srgbClr>
                  </a:outerShdw>
                </a:effectLst>
              </a:rPr>
              <a:t>Can Latisha use official time to attend the meeting with Hector?</a:t>
            </a:r>
            <a:endParaRPr lang="en-US" sz="2400" dirty="0">
              <a:solidFill>
                <a:srgbClr val="002060"/>
              </a:solidFill>
              <a:effectLst>
                <a:outerShdw blurRad="38100" dist="38100" dir="2700000" algn="tl">
                  <a:srgbClr val="000000">
                    <a:alpha val="43137"/>
                  </a:srgbClr>
                </a:outerShdw>
              </a:effectLst>
            </a:endParaRPr>
          </a:p>
          <a:p>
            <a:pPr marL="0" indent="0">
              <a:buNone/>
            </a:pPr>
            <a:endParaRPr lang="en-US" dirty="0"/>
          </a:p>
        </p:txBody>
      </p:sp>
      <p:sp>
        <p:nvSpPr>
          <p:cNvPr id="7" name="Title 6"/>
          <p:cNvSpPr>
            <a:spLocks noGrp="1"/>
          </p:cNvSpPr>
          <p:nvPr>
            <p:ph type="title"/>
          </p:nvPr>
        </p:nvSpPr>
        <p:spPr/>
        <p:txBody>
          <a:bodyPr>
            <a:normAutofit/>
          </a:bodyPr>
          <a:lstStyle/>
          <a:p>
            <a:r>
              <a:rPr lang="en-US" sz="3200" dirty="0">
                <a:effectLst>
                  <a:outerShdw blurRad="38100" dist="38100" dir="2700000" algn="tl">
                    <a:srgbClr val="000000">
                      <a:alpha val="43137"/>
                    </a:srgbClr>
                  </a:outerShdw>
                </a:effectLst>
              </a:rPr>
              <a:t>OFFICIAL TIME- Scenario 3</a:t>
            </a:r>
          </a:p>
        </p:txBody>
      </p:sp>
    </p:spTree>
    <p:extLst>
      <p:ext uri="{BB962C8B-B14F-4D97-AF65-F5344CB8AC3E}">
        <p14:creationId xmlns:p14="http://schemas.microsoft.com/office/powerpoint/2010/main" val="195893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type="body" sz="quarter" idx="10"/>
          </p:nvPr>
        </p:nvSpPr>
        <p:spPr/>
        <p:txBody>
          <a:bodyPr>
            <a:normAutofit/>
          </a:bodyPr>
          <a:lstStyle/>
          <a:p>
            <a:pPr marL="0" indent="0">
              <a:buNone/>
            </a:pPr>
            <a:r>
              <a:rPr lang="en-US" sz="2600" dirty="0">
                <a:solidFill>
                  <a:srgbClr val="002060"/>
                </a:solidFill>
                <a:effectLst>
                  <a:outerShdw blurRad="38100" dist="38100" dir="2700000" algn="tl">
                    <a:srgbClr val="000000">
                      <a:alpha val="43137"/>
                    </a:srgbClr>
                  </a:outerShdw>
                </a:effectLst>
              </a:rPr>
              <a:t>Tony, a steward for Local 22200, received an email from employee on another shift that were interested in learning more about the union.  Tony wants to use official time for meeting with the employees after his regular shift has ended.</a:t>
            </a:r>
          </a:p>
          <a:p>
            <a:pPr marL="0" indent="0">
              <a:buNone/>
            </a:pPr>
            <a:endParaRPr lang="en-US" sz="1400" i="1" dirty="0">
              <a:solidFill>
                <a:srgbClr val="002060"/>
              </a:solidFill>
            </a:endParaRPr>
          </a:p>
          <a:p>
            <a:pPr marL="0" indent="0">
              <a:buNone/>
            </a:pPr>
            <a:r>
              <a:rPr lang="en-US" sz="2400" i="1" dirty="0">
                <a:solidFill>
                  <a:srgbClr val="002060"/>
                </a:solidFill>
                <a:effectLst>
                  <a:outerShdw blurRad="38100" dist="38100" dir="2700000" algn="tl">
                    <a:srgbClr val="000000">
                      <a:alpha val="43137"/>
                    </a:srgbClr>
                  </a:outerShdw>
                </a:effectLst>
              </a:rPr>
              <a:t>Can Tony use official time to attend the meeting?</a:t>
            </a:r>
            <a:endParaRPr lang="en-US" sz="2400" dirty="0">
              <a:solidFill>
                <a:srgbClr val="002060"/>
              </a:solidFill>
              <a:effectLst>
                <a:outerShdw blurRad="38100" dist="38100" dir="2700000" algn="tl">
                  <a:srgbClr val="000000">
                    <a:alpha val="43137"/>
                  </a:srgbClr>
                </a:outerShdw>
              </a:effectLst>
            </a:endParaRPr>
          </a:p>
          <a:p>
            <a:pPr marL="0" indent="0">
              <a:buNone/>
            </a:pPr>
            <a:endParaRPr lang="en-US" dirty="0"/>
          </a:p>
        </p:txBody>
      </p:sp>
      <p:sp>
        <p:nvSpPr>
          <p:cNvPr id="7" name="Title 6"/>
          <p:cNvSpPr>
            <a:spLocks noGrp="1"/>
          </p:cNvSpPr>
          <p:nvPr>
            <p:ph type="title"/>
          </p:nvPr>
        </p:nvSpPr>
        <p:spPr/>
        <p:txBody>
          <a:bodyPr>
            <a:normAutofit/>
          </a:bodyPr>
          <a:lstStyle/>
          <a:p>
            <a:r>
              <a:rPr lang="en-US" sz="3200" dirty="0">
                <a:effectLst>
                  <a:outerShdw blurRad="38100" dist="38100" dir="2700000" algn="tl">
                    <a:srgbClr val="000000">
                      <a:alpha val="43137"/>
                    </a:srgbClr>
                  </a:outerShdw>
                </a:effectLst>
              </a:rPr>
              <a:t>OFFICIAL TIME- Scenario 4</a:t>
            </a:r>
          </a:p>
        </p:txBody>
      </p:sp>
    </p:spTree>
    <p:extLst>
      <p:ext uri="{BB962C8B-B14F-4D97-AF65-F5344CB8AC3E}">
        <p14:creationId xmlns:p14="http://schemas.microsoft.com/office/powerpoint/2010/main" val="221011042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53979" y="873125"/>
            <a:ext cx="6446838" cy="1320800"/>
          </a:xfrm>
        </p:spPr>
        <p:txBody>
          <a:bodyPr>
            <a:noAutofit/>
          </a:bodyPr>
          <a:lstStyle/>
          <a:p>
            <a:pPr algn="ctr">
              <a:lnSpc>
                <a:spcPct val="150000"/>
              </a:lnSpc>
            </a:pPr>
            <a:br>
              <a:rPr lang="en-US" sz="4800" b="1" dirty="0">
                <a:solidFill>
                  <a:srgbClr val="000000"/>
                </a:solidFill>
                <a:latin typeface="Berlin Sans FB Demi" pitchFamily="34" charset="0"/>
                <a:cs typeface="Aharoni" pitchFamily="2" charset="-79"/>
              </a:rPr>
            </a:br>
            <a:r>
              <a:rPr lang="en-US" sz="4000" b="1" dirty="0">
                <a:solidFill>
                  <a:schemeClr val="bg1"/>
                </a:solidFill>
                <a:effectLst>
                  <a:outerShdw blurRad="38100" dist="38100" dir="2700000" algn="tl">
                    <a:srgbClr val="000000">
                      <a:alpha val="43137"/>
                    </a:srgbClr>
                  </a:outerShdw>
                </a:effectLst>
                <a:latin typeface="+mn-lt"/>
                <a:cs typeface="Aharoni" pitchFamily="2" charset="-79"/>
              </a:rPr>
              <a:t>LEGISLATIVE AND POLITICAL MOBILIZATION</a:t>
            </a:r>
            <a:br>
              <a:rPr lang="en-US" sz="6000" b="1" dirty="0">
                <a:solidFill>
                  <a:srgbClr val="000000"/>
                </a:solidFill>
                <a:latin typeface="Berlin Sans FB Demi" pitchFamily="34" charset="0"/>
                <a:cs typeface="Aharoni" pitchFamily="2" charset="-79"/>
              </a:rPr>
            </a:br>
            <a:endParaRPr lang="en-US" sz="4800" b="1" dirty="0">
              <a:solidFill>
                <a:srgbClr val="000000"/>
              </a:solidFill>
              <a:latin typeface="Berlin Sans FB Demi" pitchFamily="34" charset="0"/>
              <a:cs typeface="Aharoni" pitchFamily="2" charset="-79"/>
            </a:endParaRPr>
          </a:p>
        </p:txBody>
      </p:sp>
      <p:pic>
        <p:nvPicPr>
          <p:cNvPr id="4" name="Picture 3"/>
          <p:cNvPicPr>
            <a:picLocks noChangeAspect="1"/>
          </p:cNvPicPr>
          <p:nvPr/>
        </p:nvPicPr>
        <p:blipFill rotWithShape="1">
          <a:blip r:embed="rId3"/>
          <a:srcRect l="8333" r="24074"/>
          <a:stretch/>
        </p:blipFill>
        <p:spPr>
          <a:xfrm>
            <a:off x="2810678" y="2604856"/>
            <a:ext cx="5933440" cy="2743200"/>
          </a:xfrm>
          <a:prstGeom prst="rect">
            <a:avLst/>
          </a:prstGeom>
        </p:spPr>
      </p:pic>
    </p:spTree>
    <p:extLst>
      <p:ext uri="{BB962C8B-B14F-4D97-AF65-F5344CB8AC3E}">
        <p14:creationId xmlns:p14="http://schemas.microsoft.com/office/powerpoint/2010/main" val="210386717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32987" y="446716"/>
            <a:ext cx="8229600" cy="779385"/>
          </a:xfrm>
        </p:spPr>
        <p:txBody>
          <a:bodyPr>
            <a:noAutofit/>
          </a:bodyPr>
          <a:lstStyle/>
          <a:p>
            <a:pPr algn="ctr">
              <a:lnSpc>
                <a:spcPct val="150000"/>
              </a:lnSpc>
            </a:pPr>
            <a:br>
              <a:rPr lang="en-US" sz="4800" b="1" dirty="0">
                <a:solidFill>
                  <a:srgbClr val="000000"/>
                </a:solidFill>
                <a:latin typeface="Berlin Sans FB Demi" pitchFamily="34" charset="0"/>
                <a:cs typeface="Aharoni" pitchFamily="2" charset="-79"/>
              </a:rPr>
            </a:br>
            <a:r>
              <a:rPr lang="en-US" sz="3200" b="1" dirty="0">
                <a:latin typeface="+mn-lt"/>
                <a:cs typeface="Aharoni" pitchFamily="2" charset="-79"/>
              </a:rPr>
              <a:t>Legislative and Political Action</a:t>
            </a:r>
            <a:br>
              <a:rPr lang="en-US" sz="6000" b="1" dirty="0">
                <a:solidFill>
                  <a:srgbClr val="000000"/>
                </a:solidFill>
                <a:latin typeface="Berlin Sans FB Demi" pitchFamily="34" charset="0"/>
                <a:cs typeface="Aharoni" pitchFamily="2" charset="-79"/>
              </a:rPr>
            </a:br>
            <a:endParaRPr lang="en-US" sz="4800" b="1" dirty="0">
              <a:solidFill>
                <a:srgbClr val="000000"/>
              </a:solidFill>
              <a:latin typeface="Berlin Sans FB Demi" pitchFamily="34" charset="0"/>
              <a:cs typeface="Aharoni" pitchFamily="2" charset="-79"/>
            </a:endParaRPr>
          </a:p>
        </p:txBody>
      </p:sp>
      <p:sp>
        <p:nvSpPr>
          <p:cNvPr id="5" name="TextBox 4"/>
          <p:cNvSpPr txBox="1"/>
          <p:nvPr/>
        </p:nvSpPr>
        <p:spPr>
          <a:xfrm>
            <a:off x="2932590" y="836409"/>
            <a:ext cx="7772400" cy="4832092"/>
          </a:xfrm>
          <a:prstGeom prst="rect">
            <a:avLst/>
          </a:prstGeom>
          <a:noFill/>
        </p:spPr>
        <p:txBody>
          <a:bodyPr wrap="square" rtlCol="0">
            <a:spAutoFit/>
          </a:bodyPr>
          <a:lstStyle/>
          <a:p>
            <a:pPr marL="0" lvl="1">
              <a:defRPr/>
            </a:pPr>
            <a:endParaRPr lang="en-US" sz="2400" kern="0" dirty="0">
              <a:solidFill>
                <a:srgbClr val="000000"/>
              </a:solidFill>
              <a:latin typeface="Calibri" pitchFamily="34" charset="0"/>
              <a:cs typeface="Calibri" pitchFamily="34" charset="0"/>
            </a:endParaRPr>
          </a:p>
          <a:p>
            <a:pPr marL="914400" lvl="1" indent="-457200">
              <a:buFont typeface="Arial" panose="020B0604020202020204" pitchFamily="34" charset="0"/>
              <a:buChar char="•"/>
              <a:defRPr/>
            </a:pPr>
            <a:r>
              <a:rPr lang="en-US" sz="3200" kern="0" dirty="0">
                <a:solidFill>
                  <a:srgbClr val="002060"/>
                </a:solidFill>
                <a:effectLst>
                  <a:outerShdw blurRad="38100" dist="38100" dir="2700000" algn="tl">
                    <a:srgbClr val="000000">
                      <a:alpha val="43137"/>
                    </a:srgbClr>
                  </a:outerShdw>
                </a:effectLst>
                <a:cs typeface="Calibri" pitchFamily="34" charset="0"/>
              </a:rPr>
              <a:t>AFGE, as a federal union, has rights to protect employees under current laws such as 5 U.S.C. Chapter 71. </a:t>
            </a:r>
          </a:p>
          <a:p>
            <a:pPr marL="457200" indent="-457200" algn="ctr">
              <a:buFont typeface="Arial" panose="020B0604020202020204" pitchFamily="34" charset="0"/>
              <a:buChar char="•"/>
              <a:defRPr/>
            </a:pPr>
            <a:endParaRPr lang="en-US" sz="2800" kern="0" dirty="0">
              <a:solidFill>
                <a:srgbClr val="002060"/>
              </a:solidFill>
              <a:effectLst>
                <a:outerShdw blurRad="38100" dist="38100" dir="2700000" algn="tl">
                  <a:srgbClr val="000000">
                    <a:alpha val="43137"/>
                  </a:srgbClr>
                </a:outerShdw>
              </a:effectLst>
              <a:cs typeface="Aharoni" pitchFamily="2" charset="-79"/>
            </a:endParaRPr>
          </a:p>
          <a:p>
            <a:pPr marL="914400" lvl="1" indent="-457200">
              <a:buFont typeface="Arial" panose="020B0604020202020204" pitchFamily="34" charset="0"/>
              <a:buChar char="•"/>
              <a:defRPr/>
            </a:pPr>
            <a:r>
              <a:rPr lang="en-US" sz="3200" kern="0" dirty="0">
                <a:solidFill>
                  <a:srgbClr val="002060"/>
                </a:solidFill>
                <a:effectLst>
                  <a:outerShdw blurRad="38100" dist="38100" dir="2700000" algn="tl">
                    <a:srgbClr val="000000">
                      <a:alpha val="43137"/>
                    </a:srgbClr>
                  </a:outerShdw>
                </a:effectLst>
                <a:cs typeface="Calibri" pitchFamily="34" charset="0"/>
              </a:rPr>
              <a:t>Worker rights are controlled by politicians who can protect or eliminate these laws.</a:t>
            </a:r>
          </a:p>
          <a:p>
            <a:pPr marL="914400" lvl="1" indent="-457200">
              <a:buFont typeface="Arial" panose="020B0604020202020204" pitchFamily="34" charset="0"/>
              <a:buChar char="•"/>
              <a:defRPr/>
            </a:pPr>
            <a:endParaRPr lang="en-US" sz="3200" kern="0" dirty="0">
              <a:solidFill>
                <a:srgbClr val="002060"/>
              </a:solidFill>
              <a:effectLst>
                <a:outerShdw blurRad="38100" dist="38100" dir="2700000" algn="tl">
                  <a:srgbClr val="000000">
                    <a:alpha val="43137"/>
                  </a:srgbClr>
                </a:outerShdw>
              </a:effectLst>
              <a:cs typeface="Calibri" pitchFamily="34" charset="0"/>
            </a:endParaRPr>
          </a:p>
          <a:p>
            <a:pPr marL="914400" lvl="1" indent="-457200">
              <a:buFont typeface="Arial" panose="020B0604020202020204" pitchFamily="34" charset="0"/>
              <a:buChar char="•"/>
              <a:defRPr/>
            </a:pPr>
            <a:r>
              <a:rPr lang="en-US" sz="3200" kern="0" dirty="0">
                <a:solidFill>
                  <a:srgbClr val="002060"/>
                </a:solidFill>
                <a:effectLst>
                  <a:outerShdw blurRad="38100" dist="38100" dir="2700000" algn="tl">
                    <a:srgbClr val="000000">
                      <a:alpha val="43137"/>
                    </a:srgbClr>
                  </a:outerShdw>
                </a:effectLst>
                <a:cs typeface="Calibri" pitchFamily="34" charset="0"/>
              </a:rPr>
              <a:t>Inaction will eliminate our rights.</a:t>
            </a:r>
          </a:p>
        </p:txBody>
      </p:sp>
    </p:spTree>
    <p:extLst>
      <p:ext uri="{BB962C8B-B14F-4D97-AF65-F5344CB8AC3E}">
        <p14:creationId xmlns:p14="http://schemas.microsoft.com/office/powerpoint/2010/main" val="15979698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1464815" y="964707"/>
            <a:ext cx="8596313" cy="1320800"/>
          </a:xfrm>
        </p:spPr>
        <p:txBody>
          <a:bodyPr>
            <a:noAutofit/>
          </a:bodyPr>
          <a:lstStyle/>
          <a:p>
            <a:pPr algn="ctr"/>
            <a:r>
              <a:rPr lang="en-US" sz="3600" b="1" dirty="0">
                <a:solidFill>
                  <a:schemeClr val="bg1"/>
                </a:solidFill>
              </a:rPr>
              <a:t>Stewards are the front line  </a:t>
            </a:r>
            <a:r>
              <a:rPr lang="en-US" sz="3200" b="1" i="1" dirty="0">
                <a:solidFill>
                  <a:schemeClr val="bg1"/>
                </a:solidFill>
              </a:rPr>
              <a:t>Mobilizing employees to fight for their rights!</a:t>
            </a:r>
          </a:p>
        </p:txBody>
      </p:sp>
      <p:pic>
        <p:nvPicPr>
          <p:cNvPr id="2" name="Picture 1"/>
          <p:cNvPicPr>
            <a:picLocks noChangeAspect="1"/>
          </p:cNvPicPr>
          <p:nvPr/>
        </p:nvPicPr>
        <p:blipFill rotWithShape="1">
          <a:blip r:embed="rId3"/>
          <a:srcRect l="3104" r="13219"/>
          <a:stretch/>
        </p:blipFill>
        <p:spPr>
          <a:xfrm>
            <a:off x="2295871" y="2328785"/>
            <a:ext cx="6934200" cy="2571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793914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97206" y="1439978"/>
            <a:ext cx="7772400" cy="4339650"/>
          </a:xfrm>
          <a:prstGeom prst="rect">
            <a:avLst/>
          </a:prstGeom>
          <a:noFill/>
        </p:spPr>
        <p:txBody>
          <a:bodyPr wrap="square" rtlCol="0">
            <a:spAutoFit/>
          </a:bodyPr>
          <a:lstStyle/>
          <a:p>
            <a:pPr marL="0" lvl="1">
              <a:defRPr/>
            </a:pPr>
            <a:endParaRPr lang="en-US" sz="2400" kern="0" dirty="0">
              <a:solidFill>
                <a:srgbClr val="002060"/>
              </a:solidFill>
              <a:latin typeface="Calibri" pitchFamily="34" charset="0"/>
              <a:cs typeface="Calibri" pitchFamily="34" charset="0"/>
            </a:endParaRPr>
          </a:p>
          <a:p>
            <a:pPr marL="914400" lvl="1" indent="-457200">
              <a:buFont typeface="Arial" panose="020B0604020202020204" pitchFamily="34" charset="0"/>
              <a:buChar char="•"/>
              <a:defRPr/>
            </a:pPr>
            <a:r>
              <a:rPr lang="en-US" sz="3200" kern="0" dirty="0">
                <a:solidFill>
                  <a:srgbClr val="002060"/>
                </a:solidFill>
                <a:effectLst>
                  <a:outerShdw blurRad="38100" dist="38100" dir="2700000" algn="tl">
                    <a:srgbClr val="000000">
                      <a:alpha val="43137"/>
                    </a:srgbClr>
                  </a:outerShdw>
                </a:effectLst>
                <a:cs typeface="Calibri" pitchFamily="34" charset="0"/>
              </a:rPr>
              <a:t>Differentiate between legislative and political activities.</a:t>
            </a:r>
          </a:p>
          <a:p>
            <a:pPr marL="457200" indent="-457200" algn="ctr">
              <a:buFont typeface="Arial" panose="020B0604020202020204" pitchFamily="34" charset="0"/>
              <a:buChar char="•"/>
              <a:defRPr/>
            </a:pPr>
            <a:endParaRPr lang="en-US" sz="2800" kern="0" dirty="0">
              <a:solidFill>
                <a:srgbClr val="002060"/>
              </a:solidFill>
              <a:effectLst>
                <a:outerShdw blurRad="38100" dist="38100" dir="2700000" algn="tl">
                  <a:srgbClr val="000000">
                    <a:alpha val="43137"/>
                  </a:srgbClr>
                </a:outerShdw>
              </a:effectLst>
              <a:cs typeface="Aharoni" pitchFamily="2" charset="-79"/>
            </a:endParaRPr>
          </a:p>
          <a:p>
            <a:pPr marL="914400" lvl="1" indent="-457200">
              <a:buFont typeface="Arial" panose="020B0604020202020204" pitchFamily="34" charset="0"/>
              <a:buChar char="•"/>
              <a:defRPr/>
            </a:pPr>
            <a:r>
              <a:rPr lang="en-US" sz="3200" kern="0" dirty="0">
                <a:solidFill>
                  <a:srgbClr val="002060"/>
                </a:solidFill>
                <a:effectLst>
                  <a:outerShdw blurRad="38100" dist="38100" dir="2700000" algn="tl">
                    <a:srgbClr val="000000">
                      <a:alpha val="43137"/>
                    </a:srgbClr>
                  </a:outerShdw>
                </a:effectLst>
                <a:cs typeface="Calibri" pitchFamily="34" charset="0"/>
              </a:rPr>
              <a:t>Identify ways to get members more involved in the legislative process.</a:t>
            </a:r>
          </a:p>
          <a:p>
            <a:pPr marL="914400" lvl="1" indent="-457200">
              <a:buFont typeface="Arial" panose="020B0604020202020204" pitchFamily="34" charset="0"/>
              <a:buChar char="•"/>
              <a:defRPr/>
            </a:pPr>
            <a:endParaRPr lang="en-US" sz="3200" kern="0" dirty="0">
              <a:solidFill>
                <a:srgbClr val="002060"/>
              </a:solidFill>
              <a:effectLst>
                <a:outerShdw blurRad="38100" dist="38100" dir="2700000" algn="tl">
                  <a:srgbClr val="000000">
                    <a:alpha val="43137"/>
                  </a:srgbClr>
                </a:outerShdw>
              </a:effectLst>
              <a:cs typeface="Calibri" pitchFamily="34" charset="0"/>
            </a:endParaRPr>
          </a:p>
          <a:p>
            <a:pPr marL="914400" lvl="1" indent="-457200">
              <a:buFont typeface="Arial" panose="020B0604020202020204" pitchFamily="34" charset="0"/>
              <a:buChar char="•"/>
              <a:defRPr/>
            </a:pPr>
            <a:r>
              <a:rPr lang="en-US" sz="3200" kern="0" dirty="0">
                <a:solidFill>
                  <a:srgbClr val="002060"/>
                </a:solidFill>
                <a:effectLst>
                  <a:outerShdw blurRad="38100" dist="38100" dir="2700000" algn="tl">
                    <a:srgbClr val="000000">
                      <a:alpha val="43137"/>
                    </a:srgbClr>
                  </a:outerShdw>
                </a:effectLst>
                <a:cs typeface="Calibri" pitchFamily="34" charset="0"/>
              </a:rPr>
              <a:t>Determine if a situation is a violation of the Hatch Act</a:t>
            </a:r>
          </a:p>
        </p:txBody>
      </p:sp>
      <p:sp>
        <p:nvSpPr>
          <p:cNvPr id="3" name="Title 2"/>
          <p:cNvSpPr>
            <a:spLocks noGrp="1"/>
          </p:cNvSpPr>
          <p:nvPr>
            <p:ph type="title" idx="4294967295"/>
          </p:nvPr>
        </p:nvSpPr>
        <p:spPr>
          <a:xfrm>
            <a:off x="2974019" y="440924"/>
            <a:ext cx="8596313" cy="1320800"/>
          </a:xfrm>
        </p:spPr>
        <p:txBody>
          <a:bodyPr/>
          <a:lstStyle/>
          <a:p>
            <a:r>
              <a:rPr lang="en-US" b="1" dirty="0">
                <a:solidFill>
                  <a:srgbClr val="002060"/>
                </a:solidFill>
              </a:rPr>
              <a:t>Skills needed for successful legislative and political mobilization</a:t>
            </a:r>
          </a:p>
        </p:txBody>
      </p:sp>
    </p:spTree>
    <p:extLst>
      <p:ext uri="{BB962C8B-B14F-4D97-AF65-F5344CB8AC3E}">
        <p14:creationId xmlns:p14="http://schemas.microsoft.com/office/powerpoint/2010/main" val="187735943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60450" y="1014247"/>
            <a:ext cx="6629400" cy="762000"/>
          </a:xfrm>
        </p:spPr>
        <p:txBody>
          <a:bodyPr>
            <a:noAutofit/>
          </a:bodyPr>
          <a:lstStyle/>
          <a:p>
            <a:pPr algn="ctr">
              <a:lnSpc>
                <a:spcPct val="150000"/>
              </a:lnSpc>
            </a:pPr>
            <a:r>
              <a:rPr lang="en-US" sz="3600" b="1" dirty="0">
                <a:solidFill>
                  <a:srgbClr val="002060"/>
                </a:solidFill>
                <a:effectLst>
                  <a:outerShdw blurRad="38100" dist="38100" dir="2700000" algn="tl">
                    <a:srgbClr val="000000">
                      <a:alpha val="43137"/>
                    </a:srgbClr>
                  </a:outerShdw>
                </a:effectLst>
                <a:cs typeface="Aharoni" pitchFamily="2" charset="-79"/>
              </a:rPr>
              <a:t>Legislative vs Political Activities</a:t>
            </a:r>
          </a:p>
        </p:txBody>
      </p:sp>
      <p:sp>
        <p:nvSpPr>
          <p:cNvPr id="3" name="TextBox 2"/>
          <p:cNvSpPr txBox="1"/>
          <p:nvPr/>
        </p:nvSpPr>
        <p:spPr>
          <a:xfrm>
            <a:off x="4482803" y="1813986"/>
            <a:ext cx="6324600" cy="3785652"/>
          </a:xfrm>
          <a:prstGeom prst="rect">
            <a:avLst/>
          </a:prstGeom>
          <a:noFill/>
        </p:spPr>
        <p:txBody>
          <a:bodyPr wrap="square" rtlCol="0">
            <a:spAutoFit/>
          </a:bodyPr>
          <a:lstStyle/>
          <a:p>
            <a:pPr marL="285750" indent="-285750">
              <a:buFont typeface="Arial" pitchFamily="34" charset="0"/>
              <a:buChar char="•"/>
              <a:defRPr/>
            </a:pPr>
            <a:r>
              <a:rPr lang="en-US" sz="4000" kern="0" dirty="0">
                <a:solidFill>
                  <a:srgbClr val="002060"/>
                </a:solidFill>
                <a:effectLst>
                  <a:outerShdw blurRad="38100" dist="38100" dir="2700000" algn="tl">
                    <a:srgbClr val="000000">
                      <a:alpha val="43137"/>
                    </a:srgbClr>
                  </a:outerShdw>
                </a:effectLst>
                <a:cs typeface="Calibri" pitchFamily="34" charset="0"/>
              </a:rPr>
              <a:t>Legislative = governing</a:t>
            </a:r>
          </a:p>
          <a:p>
            <a:pPr marL="742950" lvl="1" indent="-285750">
              <a:buFont typeface="Arial" pitchFamily="34" charset="0"/>
              <a:buChar char="•"/>
              <a:defRPr/>
            </a:pPr>
            <a:r>
              <a:rPr lang="en-US" sz="3200" kern="0" dirty="0">
                <a:solidFill>
                  <a:srgbClr val="002060"/>
                </a:solidFill>
                <a:effectLst>
                  <a:outerShdw blurRad="38100" dist="38100" dir="2700000" algn="tl">
                    <a:srgbClr val="000000">
                      <a:alpha val="43137"/>
                    </a:srgbClr>
                  </a:outerShdw>
                </a:effectLst>
                <a:cs typeface="Calibri" pitchFamily="34" charset="0"/>
              </a:rPr>
              <a:t>Issues 	Proposed law  </a:t>
            </a:r>
          </a:p>
          <a:p>
            <a:pPr marL="742950" lvl="1" indent="-285750">
              <a:buFont typeface="Arial" pitchFamily="34" charset="0"/>
              <a:buChar char="•"/>
              <a:defRPr/>
            </a:pPr>
            <a:r>
              <a:rPr lang="en-US" sz="3200" kern="0" dirty="0">
                <a:solidFill>
                  <a:srgbClr val="002060"/>
                </a:solidFill>
                <a:effectLst>
                  <a:outerShdw blurRad="38100" dist="38100" dir="2700000" algn="tl">
                    <a:srgbClr val="000000">
                      <a:alpha val="43137"/>
                    </a:srgbClr>
                  </a:outerShdw>
                </a:effectLst>
                <a:cs typeface="Calibri" pitchFamily="34" charset="0"/>
              </a:rPr>
              <a:t>House &amp; Senate bills</a:t>
            </a:r>
          </a:p>
          <a:p>
            <a:pPr marL="285750" indent="-285750">
              <a:buFont typeface="Arial" pitchFamily="34" charset="0"/>
              <a:buChar char="•"/>
              <a:defRPr/>
            </a:pPr>
            <a:r>
              <a:rPr lang="en-US" sz="4000" kern="0" dirty="0">
                <a:solidFill>
                  <a:srgbClr val="002060"/>
                </a:solidFill>
                <a:effectLst>
                  <a:outerShdw blurRad="38100" dist="38100" dir="2700000" algn="tl">
                    <a:srgbClr val="000000">
                      <a:alpha val="43137"/>
                    </a:srgbClr>
                  </a:outerShdw>
                </a:effectLst>
                <a:cs typeface="Calibri" pitchFamily="34" charset="0"/>
              </a:rPr>
              <a:t>Political = elections</a:t>
            </a:r>
          </a:p>
          <a:p>
            <a:pPr marL="742950" lvl="1" indent="-285750">
              <a:buFont typeface="Arial" pitchFamily="34" charset="0"/>
              <a:buChar char="•"/>
              <a:defRPr/>
            </a:pPr>
            <a:r>
              <a:rPr lang="en-US" sz="3200" kern="0" dirty="0">
                <a:solidFill>
                  <a:srgbClr val="002060"/>
                </a:solidFill>
                <a:effectLst>
                  <a:outerShdw blurRad="38100" dist="38100" dir="2700000" algn="tl">
                    <a:srgbClr val="000000">
                      <a:alpha val="43137"/>
                    </a:srgbClr>
                  </a:outerShdw>
                </a:effectLst>
                <a:cs typeface="Calibri" pitchFamily="34" charset="0"/>
              </a:rPr>
              <a:t>Candidates</a:t>
            </a:r>
          </a:p>
          <a:p>
            <a:pPr marL="742950" lvl="1" indent="-285750">
              <a:buFont typeface="Arial" pitchFamily="34" charset="0"/>
              <a:buChar char="•"/>
              <a:defRPr/>
            </a:pPr>
            <a:r>
              <a:rPr lang="en-US" sz="3200" kern="0" dirty="0">
                <a:solidFill>
                  <a:srgbClr val="002060"/>
                </a:solidFill>
                <a:effectLst>
                  <a:outerShdw blurRad="38100" dist="38100" dir="2700000" algn="tl">
                    <a:srgbClr val="000000">
                      <a:alpha val="43137"/>
                    </a:srgbClr>
                  </a:outerShdw>
                </a:effectLst>
                <a:cs typeface="Calibri" pitchFamily="34" charset="0"/>
              </a:rPr>
              <a:t>Political parties</a:t>
            </a:r>
          </a:p>
          <a:p>
            <a:pPr marL="742950" lvl="1" indent="-285750">
              <a:buFont typeface="Arial" pitchFamily="34" charset="0"/>
              <a:buChar char="•"/>
              <a:defRPr/>
            </a:pPr>
            <a:r>
              <a:rPr lang="en-US" sz="3200" kern="0" dirty="0">
                <a:solidFill>
                  <a:srgbClr val="002060"/>
                </a:solidFill>
                <a:effectLst>
                  <a:outerShdw blurRad="38100" dist="38100" dir="2700000" algn="tl">
                    <a:srgbClr val="000000">
                      <a:alpha val="43137"/>
                    </a:srgbClr>
                  </a:outerShdw>
                </a:effectLst>
                <a:cs typeface="Calibri" pitchFamily="34" charset="0"/>
              </a:rPr>
              <a:t>Fundraising</a:t>
            </a:r>
          </a:p>
        </p:txBody>
      </p:sp>
      <p:sp>
        <p:nvSpPr>
          <p:cNvPr id="8" name="Right Arrow 7"/>
          <p:cNvSpPr/>
          <p:nvPr/>
        </p:nvSpPr>
        <p:spPr>
          <a:xfrm>
            <a:off x="6629400" y="2651464"/>
            <a:ext cx="583605"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dirty="0">
              <a:solidFill>
                <a:sysClr val="windowText" lastClr="000000"/>
              </a:solidFill>
            </a:endParaRPr>
          </a:p>
        </p:txBody>
      </p:sp>
    </p:spTree>
    <p:extLst>
      <p:ext uri="{BB962C8B-B14F-4D97-AF65-F5344CB8AC3E}">
        <p14:creationId xmlns:p14="http://schemas.microsoft.com/office/powerpoint/2010/main" val="360474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297757" y="1385673"/>
            <a:ext cx="5639532" cy="3390513"/>
          </a:xfrm>
        </p:spPr>
        <p:txBody>
          <a:bodyPr>
            <a:normAutofit/>
          </a:bodyPr>
          <a:lstStyle/>
          <a:p>
            <a:r>
              <a:rPr lang="en-US" sz="1800" b="1" dirty="0">
                <a:solidFill>
                  <a:schemeClr val="accent5">
                    <a:lumMod val="50000"/>
                  </a:schemeClr>
                </a:solidFill>
              </a:rPr>
              <a:t>Become known as someone who asks when you don't know, rather than someone who tries to bluff or hide.</a:t>
            </a:r>
          </a:p>
          <a:p>
            <a:endParaRPr lang="en-US" sz="1800" b="1" dirty="0">
              <a:solidFill>
                <a:schemeClr val="accent5">
                  <a:lumMod val="50000"/>
                </a:schemeClr>
              </a:solidFill>
            </a:endParaRPr>
          </a:p>
          <a:p>
            <a:pPr marL="0" indent="0">
              <a:buNone/>
            </a:pPr>
            <a:endParaRPr lang="en-US" sz="1800" b="1" dirty="0">
              <a:solidFill>
                <a:schemeClr val="accent5">
                  <a:lumMod val="50000"/>
                </a:schemeClr>
              </a:solidFill>
            </a:endParaRPr>
          </a:p>
          <a:p>
            <a:r>
              <a:rPr lang="en-US" sz="1800" b="1" dirty="0">
                <a:solidFill>
                  <a:schemeClr val="accent5">
                    <a:lumMod val="50000"/>
                  </a:schemeClr>
                </a:solidFill>
              </a:rPr>
              <a:t>Remember your goal is to be the best Steward or Activist that you can be. Always strive for this goal. Excellence has no substitute.</a:t>
            </a:r>
          </a:p>
          <a:p>
            <a:endParaRPr lang="en-US" dirty="0"/>
          </a:p>
        </p:txBody>
      </p:sp>
      <p:sp>
        <p:nvSpPr>
          <p:cNvPr id="4" name="Text Placeholder 3"/>
          <p:cNvSpPr>
            <a:spLocks noGrp="1"/>
          </p:cNvSpPr>
          <p:nvPr>
            <p:ph type="body" sz="quarter" idx="12"/>
          </p:nvPr>
        </p:nvSpPr>
        <p:spPr/>
        <p:txBody>
          <a:bodyPr>
            <a:normAutofit fontScale="85000" lnSpcReduction="10000"/>
          </a:bodyPr>
          <a:lstStyle/>
          <a:p>
            <a:pPr algn="ctr"/>
            <a:r>
              <a:rPr lang="en-US" dirty="0"/>
              <a:t>How To Be An Effective Steward</a:t>
            </a:r>
          </a:p>
        </p:txBody>
      </p:sp>
    </p:spTree>
    <p:extLst>
      <p:ext uri="{BB962C8B-B14F-4D97-AF65-F5344CB8AC3E}">
        <p14:creationId xmlns:p14="http://schemas.microsoft.com/office/powerpoint/2010/main" val="24252528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41359" y="1061621"/>
            <a:ext cx="6629400" cy="762000"/>
          </a:xfrm>
        </p:spPr>
        <p:txBody>
          <a:bodyPr>
            <a:noAutofit/>
          </a:bodyPr>
          <a:lstStyle/>
          <a:p>
            <a:pPr algn="ctr">
              <a:lnSpc>
                <a:spcPct val="150000"/>
              </a:lnSpc>
            </a:pPr>
            <a:r>
              <a:rPr lang="en-US" sz="3600" b="1" dirty="0">
                <a:effectLst>
                  <a:outerShdw blurRad="38100" dist="38100" dir="2700000" algn="tl">
                    <a:srgbClr val="000000">
                      <a:alpha val="43137"/>
                    </a:srgbClr>
                  </a:outerShdw>
                </a:effectLst>
                <a:latin typeface="+mn-lt"/>
                <a:cs typeface="Aharoni" pitchFamily="2" charset="-79"/>
              </a:rPr>
              <a:t>Member Involvement</a:t>
            </a:r>
          </a:p>
        </p:txBody>
      </p:sp>
      <p:sp>
        <p:nvSpPr>
          <p:cNvPr id="3" name="TextBox 2"/>
          <p:cNvSpPr txBox="1"/>
          <p:nvPr/>
        </p:nvSpPr>
        <p:spPr>
          <a:xfrm>
            <a:off x="3662778" y="1899081"/>
            <a:ext cx="7620000" cy="3600986"/>
          </a:xfrm>
          <a:prstGeom prst="rect">
            <a:avLst/>
          </a:prstGeom>
          <a:noFill/>
        </p:spPr>
        <p:txBody>
          <a:bodyPr wrap="square" rtlCol="0">
            <a:spAutoFit/>
          </a:bodyPr>
          <a:lstStyle/>
          <a:p>
            <a:pPr marL="285750" indent="-285750">
              <a:buFont typeface="Arial" pitchFamily="34" charset="0"/>
              <a:buChar char="•"/>
              <a:defRPr/>
            </a:pPr>
            <a:r>
              <a:rPr lang="en-US" sz="32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What challenges could you face in getting members involved with legislative and political activities?</a:t>
            </a:r>
          </a:p>
          <a:p>
            <a:pPr marL="285750" indent="-285750">
              <a:buFont typeface="Arial" pitchFamily="34" charset="0"/>
              <a:buChar char="•"/>
              <a:defRPr/>
            </a:pPr>
            <a:endParaRPr lang="en-US" sz="3200" kern="0"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a:p>
            <a:pPr marL="285750" indent="-285750">
              <a:buFont typeface="Arial" pitchFamily="34" charset="0"/>
              <a:buChar char="•"/>
              <a:defRPr/>
            </a:pPr>
            <a:r>
              <a:rPr lang="en-US" sz="32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What are some ways to overcome these challenges?</a:t>
            </a:r>
          </a:p>
          <a:p>
            <a:pPr>
              <a:defRPr/>
            </a:pPr>
            <a:endParaRPr lang="en-US" kern="0" dirty="0">
              <a:solidFill>
                <a:srgbClr val="002060"/>
              </a:solidFill>
            </a:endParaRPr>
          </a:p>
          <a:p>
            <a:pPr>
              <a:defRPr/>
            </a:pPr>
            <a:r>
              <a:rPr lang="en-US" kern="0" dirty="0">
                <a:solidFill>
                  <a:srgbClr val="002060"/>
                </a:solidFill>
              </a:rPr>
              <a:t> </a:t>
            </a:r>
          </a:p>
        </p:txBody>
      </p:sp>
    </p:spTree>
    <p:extLst>
      <p:ext uri="{BB962C8B-B14F-4D97-AF65-F5344CB8AC3E}">
        <p14:creationId xmlns:p14="http://schemas.microsoft.com/office/powerpoint/2010/main" val="37020885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1988598" y="1774794"/>
            <a:ext cx="7742238" cy="1143000"/>
          </a:xfrm>
        </p:spPr>
        <p:txBody>
          <a:bodyPr>
            <a:noAutofit/>
          </a:bodyPr>
          <a:lstStyle/>
          <a:p>
            <a:pPr algn="ctr">
              <a:lnSpc>
                <a:spcPct val="150000"/>
              </a:lnSpc>
            </a:pPr>
            <a:r>
              <a:rPr lang="en-US" sz="4000" b="1" dirty="0">
                <a:solidFill>
                  <a:srgbClr val="002060"/>
                </a:solidFill>
                <a:effectLst>
                  <a:outerShdw blurRad="38100" dist="38100" dir="2700000" algn="tl">
                    <a:srgbClr val="000000">
                      <a:alpha val="43137"/>
                    </a:srgbClr>
                  </a:outerShdw>
                </a:effectLst>
                <a:latin typeface="+mn-lt"/>
                <a:cs typeface="Aharoni" pitchFamily="2" charset="-79"/>
              </a:rPr>
              <a:t>Legislative &amp; Political Mobilization and the Hatch Act</a:t>
            </a:r>
            <a:br>
              <a:rPr lang="en-US" sz="4000" b="1" dirty="0">
                <a:effectLst>
                  <a:outerShdw blurRad="38100" dist="38100" dir="2700000" algn="tl">
                    <a:srgbClr val="000000">
                      <a:alpha val="43137"/>
                    </a:srgbClr>
                  </a:outerShdw>
                </a:effectLst>
                <a:latin typeface="+mn-lt"/>
                <a:cs typeface="Aharoni" pitchFamily="2" charset="-79"/>
              </a:rPr>
            </a:br>
            <a:br>
              <a:rPr lang="en-US" sz="4000" b="1" dirty="0">
                <a:effectLst>
                  <a:outerShdw blurRad="38100" dist="38100" dir="2700000" algn="tl">
                    <a:srgbClr val="000000">
                      <a:alpha val="43137"/>
                    </a:srgbClr>
                  </a:outerShdw>
                </a:effectLst>
                <a:latin typeface="+mn-lt"/>
                <a:cs typeface="Aharoni" pitchFamily="2" charset="-79"/>
              </a:rPr>
            </a:br>
            <a:endParaRPr lang="en-US" sz="4000" b="1" dirty="0">
              <a:effectLst>
                <a:outerShdw blurRad="38100" dist="38100" dir="2700000" algn="tl">
                  <a:srgbClr val="000000">
                    <a:alpha val="43137"/>
                  </a:srgbClr>
                </a:outerShdw>
              </a:effectLst>
              <a:latin typeface="+mn-lt"/>
              <a:cs typeface="Aharoni" pitchFamily="2" charset="-79"/>
            </a:endParaRPr>
          </a:p>
        </p:txBody>
      </p:sp>
      <p:pic>
        <p:nvPicPr>
          <p:cNvPr id="1028" name="Picture 4" descr="http://www.aflcio.org/var/ezflow_site/storage/images/site_aflcio/blog/political-action-legislation/afge-files-suit-to-stop-usda-s-filthy-poultry-inspection-rule/3703201-2-eng-US/AFGE-Files-Suit-to-Stop-USDA-s-Filthy-Poultry-Inspection-Rule_blog_listing_fullWidth.jpg"/>
          <p:cNvPicPr>
            <a:picLocks noChangeAspect="1" noChangeArrowheads="1"/>
          </p:cNvPicPr>
          <p:nvPr/>
        </p:nvPicPr>
        <p:blipFill rotWithShape="1">
          <a:blip r:embed="rId3">
            <a:extLst>
              <a:ext uri="{28A0092B-C50C-407E-A947-70E740481C1C}">
                <a14:useLocalDpi xmlns:a14="http://schemas.microsoft.com/office/drawing/2010/main" val="0"/>
              </a:ext>
            </a:extLst>
          </a:blip>
          <a:srcRect l="14129" r="15005"/>
          <a:stretch/>
        </p:blipFill>
        <p:spPr bwMode="auto">
          <a:xfrm>
            <a:off x="2201232" y="2490041"/>
            <a:ext cx="3429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l="4260" t="1901" r="-4260" b="13333"/>
          <a:stretch/>
        </p:blipFill>
        <p:spPr>
          <a:xfrm>
            <a:off x="6193502" y="2490042"/>
            <a:ext cx="2286000" cy="2906617"/>
          </a:xfrm>
          <a:prstGeom prst="rect">
            <a:avLst/>
          </a:prstGeom>
        </p:spPr>
      </p:pic>
    </p:spTree>
    <p:extLst>
      <p:ext uri="{BB962C8B-B14F-4D97-AF65-F5344CB8AC3E}">
        <p14:creationId xmlns:p14="http://schemas.microsoft.com/office/powerpoint/2010/main" val="406019881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002060"/>
            </a:gs>
            <a:gs pos="100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481454" y="533400"/>
            <a:ext cx="7467600" cy="1320800"/>
          </a:xfrm>
        </p:spPr>
        <p:txBody>
          <a:bodyPr>
            <a:normAutofit/>
          </a:bodyPr>
          <a:lstStyle/>
          <a:p>
            <a:pPr algn="ctr"/>
            <a:r>
              <a:rPr lang="en-US" sz="3600" dirty="0">
                <a:effectLst>
                  <a:outerShdw blurRad="38100" dist="38100" dir="2700000" algn="tl">
                    <a:srgbClr val="000000">
                      <a:alpha val="43137"/>
                    </a:srgbClr>
                  </a:outerShdw>
                </a:effectLst>
              </a:rPr>
              <a:t>Hatch Act Guidelines</a:t>
            </a:r>
          </a:p>
        </p:txBody>
      </p:sp>
      <p:sp>
        <p:nvSpPr>
          <p:cNvPr id="5" name="Content Placeholder 4"/>
          <p:cNvSpPr>
            <a:spLocks noGrp="1"/>
          </p:cNvSpPr>
          <p:nvPr>
            <p:ph sz="half" idx="1"/>
          </p:nvPr>
        </p:nvSpPr>
        <p:spPr>
          <a:xfrm>
            <a:off x="2209801" y="1503802"/>
            <a:ext cx="3417427" cy="4517361"/>
          </a:xfrm>
          <a:solidFill>
            <a:schemeClr val="tx1"/>
          </a:solidFill>
        </p:spPr>
        <p:txBody>
          <a:bodyPr>
            <a:normAutofit fontScale="92500" lnSpcReduction="10000"/>
          </a:bodyPr>
          <a:lstStyle/>
          <a:p>
            <a:pPr marL="0" indent="0" algn="ctr">
              <a:buNone/>
            </a:pPr>
            <a:r>
              <a:rPr lang="en-US" sz="2800" dirty="0">
                <a:solidFill>
                  <a:srgbClr val="007434"/>
                </a:solidFill>
              </a:rPr>
              <a:t> </a:t>
            </a:r>
            <a:r>
              <a:rPr lang="en-US" sz="3500" b="1" u="sng" dirty="0">
                <a:solidFill>
                  <a:srgbClr val="007434"/>
                </a:solidFill>
              </a:rPr>
              <a:t>OK	</a:t>
            </a:r>
          </a:p>
          <a:p>
            <a:pPr marL="0" indent="0" algn="ctr">
              <a:buNone/>
            </a:pPr>
            <a:endParaRPr lang="en-US" sz="1700" b="1" u="sng" dirty="0">
              <a:solidFill>
                <a:srgbClr val="007434"/>
              </a:solidFill>
            </a:endParaRPr>
          </a:p>
          <a:p>
            <a:pPr>
              <a:buClr>
                <a:srgbClr val="00B050"/>
              </a:buClr>
              <a:buFont typeface="Arial" panose="020B0604020202020204" pitchFamily="34" charset="0"/>
              <a:buChar char="•"/>
            </a:pPr>
            <a:r>
              <a:rPr lang="en-US" sz="2400" dirty="0">
                <a:solidFill>
                  <a:srgbClr val="007434"/>
                </a:solidFill>
              </a:rPr>
              <a:t>Issue and legislative activity</a:t>
            </a:r>
          </a:p>
          <a:p>
            <a:pPr>
              <a:buClr>
                <a:srgbClr val="00B050"/>
              </a:buClr>
              <a:buFont typeface="Arial" panose="020B0604020202020204" pitchFamily="34" charset="0"/>
              <a:buChar char="•"/>
            </a:pPr>
            <a:r>
              <a:rPr lang="en-US" sz="2400" dirty="0">
                <a:solidFill>
                  <a:srgbClr val="007434"/>
                </a:solidFill>
              </a:rPr>
              <a:t>Personal actions away from government facility or identification</a:t>
            </a:r>
          </a:p>
          <a:p>
            <a:pPr>
              <a:buClr>
                <a:srgbClr val="00B050"/>
              </a:buClr>
              <a:buFont typeface="Arial" panose="020B0604020202020204" pitchFamily="34" charset="0"/>
              <a:buChar char="•"/>
            </a:pPr>
            <a:r>
              <a:rPr lang="en-US" sz="2400" dirty="0">
                <a:solidFill>
                  <a:srgbClr val="007434"/>
                </a:solidFill>
              </a:rPr>
              <a:t>Non-partisan political activity (not related to any party)</a:t>
            </a:r>
          </a:p>
          <a:p>
            <a:pPr>
              <a:buClr>
                <a:srgbClr val="00B050"/>
              </a:buClr>
              <a:buFont typeface="Arial" panose="020B0604020202020204" pitchFamily="34" charset="0"/>
              <a:buChar char="•"/>
            </a:pPr>
            <a:r>
              <a:rPr lang="en-US" sz="2400" dirty="0">
                <a:solidFill>
                  <a:srgbClr val="007434"/>
                </a:solidFill>
              </a:rPr>
              <a:t>PAC fundraising</a:t>
            </a:r>
          </a:p>
          <a:p>
            <a:endParaRPr lang="en-US" dirty="0"/>
          </a:p>
        </p:txBody>
      </p:sp>
      <p:sp>
        <p:nvSpPr>
          <p:cNvPr id="6" name="Content Placeholder 5"/>
          <p:cNvSpPr>
            <a:spLocks noGrp="1"/>
          </p:cNvSpPr>
          <p:nvPr>
            <p:ph sz="half" idx="2"/>
          </p:nvPr>
        </p:nvSpPr>
        <p:spPr>
          <a:xfrm>
            <a:off x="6477001" y="1503800"/>
            <a:ext cx="3456447" cy="4517363"/>
          </a:xfrm>
          <a:solidFill>
            <a:schemeClr val="tx1"/>
          </a:solidFill>
        </p:spPr>
        <p:txBody>
          <a:bodyPr>
            <a:normAutofit fontScale="92500" lnSpcReduction="10000"/>
          </a:bodyPr>
          <a:lstStyle/>
          <a:p>
            <a:pPr marL="0" indent="0" algn="ctr">
              <a:buNone/>
            </a:pPr>
            <a:r>
              <a:rPr lang="en-US" sz="3500" b="1" u="sng" dirty="0">
                <a:solidFill>
                  <a:schemeClr val="accent1"/>
                </a:solidFill>
              </a:rPr>
              <a:t>Not OK</a:t>
            </a:r>
          </a:p>
          <a:p>
            <a:pPr marL="0" indent="0" algn="ctr">
              <a:buNone/>
            </a:pPr>
            <a:endParaRPr lang="en-US" sz="1700" b="1" u="sng" dirty="0">
              <a:solidFill>
                <a:schemeClr val="accent1"/>
              </a:solidFill>
            </a:endParaRPr>
          </a:p>
          <a:p>
            <a:pPr>
              <a:buClr>
                <a:schemeClr val="accent1"/>
              </a:buClr>
              <a:buFont typeface="Arial" panose="020B0604020202020204" pitchFamily="34" charset="0"/>
              <a:buChar char="•"/>
            </a:pPr>
            <a:r>
              <a:rPr lang="en-US" sz="2400" dirty="0">
                <a:solidFill>
                  <a:schemeClr val="accent1"/>
                </a:solidFill>
              </a:rPr>
              <a:t>Candidate and election activity</a:t>
            </a:r>
          </a:p>
          <a:p>
            <a:pPr>
              <a:buClr>
                <a:schemeClr val="accent1"/>
              </a:buClr>
              <a:buFont typeface="Arial" panose="020B0604020202020204" pitchFamily="34" charset="0"/>
              <a:buChar char="•"/>
            </a:pPr>
            <a:r>
              <a:rPr lang="en-US" sz="2400" dirty="0">
                <a:solidFill>
                  <a:schemeClr val="accent1"/>
                </a:solidFill>
              </a:rPr>
              <a:t>Government duty time, facility, or identification</a:t>
            </a:r>
          </a:p>
          <a:p>
            <a:pPr>
              <a:buClr>
                <a:schemeClr val="accent1"/>
              </a:buClr>
              <a:buFont typeface="Arial" panose="020B0604020202020204" pitchFamily="34" charset="0"/>
              <a:buChar char="•"/>
            </a:pPr>
            <a:r>
              <a:rPr lang="en-US" sz="2400" dirty="0">
                <a:solidFill>
                  <a:schemeClr val="accent1"/>
                </a:solidFill>
              </a:rPr>
              <a:t>Partisan campaigns (party affiliated)</a:t>
            </a:r>
          </a:p>
          <a:p>
            <a:pPr>
              <a:buClr>
                <a:schemeClr val="accent1"/>
              </a:buClr>
              <a:buFont typeface="Arial" panose="020B0604020202020204" pitchFamily="34" charset="0"/>
              <a:buChar char="•"/>
            </a:pPr>
            <a:r>
              <a:rPr lang="en-US" sz="2400" dirty="0">
                <a:solidFill>
                  <a:schemeClr val="accent1"/>
                </a:solidFill>
              </a:rPr>
              <a:t>Candidate fundraising</a:t>
            </a:r>
          </a:p>
        </p:txBody>
      </p:sp>
    </p:spTree>
    <p:extLst>
      <p:ext uri="{BB962C8B-B14F-4D97-AF65-F5344CB8AC3E}">
        <p14:creationId xmlns:p14="http://schemas.microsoft.com/office/powerpoint/2010/main" val="126237770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Hatch Act DO’s and DONT’s</a:t>
            </a:r>
            <a:endParaRPr lang="en-US" dirty="0"/>
          </a:p>
        </p:txBody>
      </p:sp>
      <p:sp>
        <p:nvSpPr>
          <p:cNvPr id="3" name="Content Placeholder 2"/>
          <p:cNvSpPr>
            <a:spLocks noGrp="1"/>
          </p:cNvSpPr>
          <p:nvPr>
            <p:ph idx="1"/>
          </p:nvPr>
        </p:nvSpPr>
        <p:spPr>
          <a:xfrm>
            <a:off x="669524" y="1524000"/>
            <a:ext cx="5344255" cy="4093730"/>
          </a:xfrm>
        </p:spPr>
        <p:txBody>
          <a:bodyPr>
            <a:normAutofit/>
          </a:bodyPr>
          <a:lstStyle/>
          <a:p>
            <a:pPr marL="0" indent="0">
              <a:buNone/>
              <a:defRPr/>
            </a:pPr>
            <a:r>
              <a:rPr lang="en-US" sz="2800" b="1" i="1" dirty="0">
                <a:solidFill>
                  <a:srgbClr val="002060"/>
                </a:solidFill>
              </a:rPr>
              <a:t>Employees May:</a:t>
            </a:r>
          </a:p>
          <a:p>
            <a:pPr marL="0" indent="0">
              <a:buNone/>
              <a:defRPr/>
            </a:pPr>
            <a:r>
              <a:rPr lang="en-US" sz="2800" dirty="0">
                <a:solidFill>
                  <a:srgbClr val="002060"/>
                </a:solidFill>
                <a:effectLst>
                  <a:outerShdw blurRad="38100" dist="38100" dir="2700000" algn="tl">
                    <a:srgbClr val="000000">
                      <a:alpha val="43137"/>
                    </a:srgbClr>
                  </a:outerShdw>
                </a:effectLst>
              </a:rPr>
              <a:t>1. Register and vote as they choose;</a:t>
            </a:r>
          </a:p>
          <a:p>
            <a:pPr marL="0" indent="0">
              <a:buNone/>
              <a:defRPr/>
            </a:pPr>
            <a:r>
              <a:rPr lang="en-US" sz="2800" dirty="0">
                <a:solidFill>
                  <a:srgbClr val="002060"/>
                </a:solidFill>
                <a:effectLst>
                  <a:outerShdw blurRad="38100" dist="38100" dir="2700000" algn="tl">
                    <a:srgbClr val="000000">
                      <a:alpha val="43137"/>
                    </a:srgbClr>
                  </a:outerShdw>
                </a:effectLst>
              </a:rPr>
              <a:t>2. Assist in voter registration drives;</a:t>
            </a:r>
          </a:p>
          <a:p>
            <a:pPr marL="0" indent="0">
              <a:buNone/>
              <a:defRPr/>
            </a:pPr>
            <a:r>
              <a:rPr lang="en-US" sz="2800" dirty="0">
                <a:solidFill>
                  <a:srgbClr val="002060"/>
                </a:solidFill>
                <a:effectLst>
                  <a:outerShdw blurRad="38100" dist="38100" dir="2700000" algn="tl">
                    <a:srgbClr val="000000">
                      <a:alpha val="43137"/>
                    </a:srgbClr>
                  </a:outerShdw>
                </a:effectLst>
              </a:rPr>
              <a:t>3. Express opinions about all candidates and issues, privately and publicly;</a:t>
            </a:r>
          </a:p>
          <a:p>
            <a:pPr marL="0" indent="0">
              <a:buNone/>
              <a:defRPr/>
            </a:pPr>
            <a:r>
              <a:rPr lang="en-US" sz="2800" dirty="0">
                <a:solidFill>
                  <a:srgbClr val="002060"/>
                </a:solidFill>
                <a:effectLst>
                  <a:outerShdw blurRad="38100" dist="38100" dir="2700000" algn="tl">
                    <a:srgbClr val="000000">
                      <a:alpha val="43137"/>
                    </a:srgbClr>
                  </a:outerShdw>
                </a:effectLst>
              </a:rPr>
              <a:t>4. Run for election to a non-partisan office;</a:t>
            </a:r>
          </a:p>
        </p:txBody>
      </p:sp>
    </p:spTree>
    <p:extLst>
      <p:ext uri="{BB962C8B-B14F-4D97-AF65-F5344CB8AC3E}">
        <p14:creationId xmlns:p14="http://schemas.microsoft.com/office/powerpoint/2010/main" val="17429016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Hatch Act DO’s and DONT’s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defRPr/>
            </a:pPr>
            <a:r>
              <a:rPr lang="en-US" sz="2800" b="1" i="1" dirty="0">
                <a:solidFill>
                  <a:srgbClr val="002060"/>
                </a:solidFill>
              </a:rPr>
              <a:t>Employees May:</a:t>
            </a:r>
          </a:p>
          <a:p>
            <a:pPr marL="0" indent="0">
              <a:buNone/>
              <a:defRPr/>
            </a:pPr>
            <a:r>
              <a:rPr lang="en-US" sz="3100" dirty="0">
                <a:solidFill>
                  <a:srgbClr val="002060"/>
                </a:solidFill>
                <a:latin typeface="Avenir-Light"/>
              </a:rPr>
              <a:t>5. Contribute money to political organizations or attend a political fund raising function;</a:t>
            </a:r>
          </a:p>
          <a:p>
            <a:pPr marL="0" indent="0">
              <a:buNone/>
              <a:defRPr/>
            </a:pPr>
            <a:r>
              <a:rPr lang="en-US" sz="3100" dirty="0">
                <a:solidFill>
                  <a:srgbClr val="002060"/>
                </a:solidFill>
                <a:latin typeface="Avenir-Light"/>
              </a:rPr>
              <a:t>6. Sign petitions, including nominating petitions;</a:t>
            </a:r>
          </a:p>
          <a:p>
            <a:pPr marL="0" indent="0">
              <a:buNone/>
              <a:defRPr/>
            </a:pPr>
            <a:r>
              <a:rPr lang="en-US" sz="3100" dirty="0">
                <a:solidFill>
                  <a:srgbClr val="002060"/>
                </a:solidFill>
                <a:latin typeface="Avenir-Light"/>
              </a:rPr>
              <a:t>7. Wear political badges or buttons (except in government buildings or on uniforms);</a:t>
            </a:r>
          </a:p>
          <a:p>
            <a:pPr marL="0" indent="0">
              <a:buNone/>
              <a:defRPr/>
            </a:pPr>
            <a:r>
              <a:rPr lang="en-US" sz="3100" dirty="0">
                <a:solidFill>
                  <a:srgbClr val="002060"/>
                </a:solidFill>
                <a:latin typeface="Avenir-Light"/>
              </a:rPr>
              <a:t>8. Run for office within party organizations and affiliate groups;</a:t>
            </a:r>
          </a:p>
          <a:p>
            <a:pPr marL="0" indent="0">
              <a:buNone/>
              <a:defRPr/>
            </a:pPr>
            <a:r>
              <a:rPr lang="en-US" sz="3100" dirty="0">
                <a:solidFill>
                  <a:srgbClr val="002060"/>
                </a:solidFill>
                <a:latin typeface="Avenir-Light"/>
              </a:rPr>
              <a:t>9. Attend political conventions, rallies and meetings as an elected </a:t>
            </a:r>
            <a:r>
              <a:rPr lang="en-US" sz="3100" dirty="0">
                <a:solidFill>
                  <a:srgbClr val="002060"/>
                </a:solidFill>
              </a:rPr>
              <a:t>representative of a</a:t>
            </a:r>
          </a:p>
          <a:p>
            <a:pPr marL="0" indent="0">
              <a:buNone/>
              <a:defRPr/>
            </a:pPr>
            <a:r>
              <a:rPr lang="en-US" sz="3100" dirty="0">
                <a:solidFill>
                  <a:srgbClr val="002060"/>
                </a:solidFill>
              </a:rPr>
              <a:t>partisan organization;</a:t>
            </a:r>
          </a:p>
          <a:p>
            <a:pPr marL="0" indent="0">
              <a:buNone/>
              <a:defRPr/>
            </a:pPr>
            <a:endParaRPr lang="en-US" sz="2800" b="1" i="1" dirty="0">
              <a:solidFill>
                <a:srgbClr val="FFFF00"/>
              </a:solidFill>
            </a:endParaRPr>
          </a:p>
        </p:txBody>
      </p:sp>
    </p:spTree>
    <p:extLst>
      <p:ext uri="{BB962C8B-B14F-4D97-AF65-F5344CB8AC3E}">
        <p14:creationId xmlns:p14="http://schemas.microsoft.com/office/powerpoint/2010/main" val="73291337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Hatch Act DO’s and DONT’s</a:t>
            </a:r>
            <a:endParaRPr lang="en-US" dirty="0"/>
          </a:p>
        </p:txBody>
      </p:sp>
      <p:sp>
        <p:nvSpPr>
          <p:cNvPr id="3" name="Content Placeholder 2"/>
          <p:cNvSpPr>
            <a:spLocks noGrp="1"/>
          </p:cNvSpPr>
          <p:nvPr>
            <p:ph idx="1"/>
          </p:nvPr>
        </p:nvSpPr>
        <p:spPr>
          <a:xfrm>
            <a:off x="838199" y="1328475"/>
            <a:ext cx="5344255" cy="4093730"/>
          </a:xfrm>
        </p:spPr>
        <p:txBody>
          <a:bodyPr>
            <a:noAutofit/>
          </a:bodyPr>
          <a:lstStyle/>
          <a:p>
            <a:pPr marL="0" indent="0">
              <a:buNone/>
              <a:defRPr/>
            </a:pPr>
            <a:r>
              <a:rPr lang="en-US" sz="2400" dirty="0">
                <a:solidFill>
                  <a:srgbClr val="002060"/>
                </a:solidFill>
                <a:latin typeface="Avenir-Light"/>
              </a:rPr>
              <a:t>10. Take an active part in political management of campaigns;</a:t>
            </a:r>
          </a:p>
          <a:p>
            <a:pPr marL="0" indent="0">
              <a:buNone/>
              <a:defRPr/>
            </a:pPr>
            <a:r>
              <a:rPr lang="en-US" sz="2400" dirty="0">
                <a:solidFill>
                  <a:srgbClr val="002060"/>
                </a:solidFill>
                <a:latin typeface="Avenir-Light"/>
              </a:rPr>
              <a:t>11. Solicit contributions to the political action committee of the organization to which employees belong provided that the contributor is not a subordinate employee;</a:t>
            </a:r>
          </a:p>
          <a:p>
            <a:pPr marL="0" indent="0">
              <a:buNone/>
              <a:defRPr/>
            </a:pPr>
            <a:r>
              <a:rPr lang="en-US" sz="2400" dirty="0">
                <a:solidFill>
                  <a:srgbClr val="002060"/>
                </a:solidFill>
                <a:latin typeface="Avenir-Light"/>
              </a:rPr>
              <a:t>12. Conduct voter registration drives on-site prior to AFGE’s endorsement of a candidate.</a:t>
            </a:r>
          </a:p>
        </p:txBody>
      </p:sp>
    </p:spTree>
    <p:extLst>
      <p:ext uri="{BB962C8B-B14F-4D97-AF65-F5344CB8AC3E}">
        <p14:creationId xmlns:p14="http://schemas.microsoft.com/office/powerpoint/2010/main" val="38862294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Hatch Act DO’s and DONT’s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defRPr/>
            </a:pPr>
            <a:r>
              <a:rPr lang="en-US" sz="3200" i="1" dirty="0">
                <a:solidFill>
                  <a:srgbClr val="002060"/>
                </a:solidFill>
              </a:rPr>
              <a:t>Spouses and other members of an employee’s family may engage in all forms of partisan political activities. </a:t>
            </a:r>
          </a:p>
          <a:p>
            <a:pPr>
              <a:buFont typeface="Arial" panose="020B0604020202020204" pitchFamily="34" charset="0"/>
              <a:buChar char="•"/>
              <a:defRPr/>
            </a:pPr>
            <a:r>
              <a:rPr lang="en-US" sz="3200" i="1" dirty="0">
                <a:solidFill>
                  <a:srgbClr val="002060"/>
                </a:solidFill>
              </a:rPr>
              <a:t>Non-federal unions in the private sector are not covered by the Hatch Act.</a:t>
            </a:r>
          </a:p>
        </p:txBody>
      </p:sp>
    </p:spTree>
    <p:extLst>
      <p:ext uri="{BB962C8B-B14F-4D97-AF65-F5344CB8AC3E}">
        <p14:creationId xmlns:p14="http://schemas.microsoft.com/office/powerpoint/2010/main" val="27285726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Hatch Act DO’s and DONT’s</a:t>
            </a:r>
            <a:endParaRPr lang="en-US" dirty="0"/>
          </a:p>
        </p:txBody>
      </p:sp>
      <p:sp>
        <p:nvSpPr>
          <p:cNvPr id="3" name="Content Placeholder 2"/>
          <p:cNvSpPr>
            <a:spLocks noGrp="1"/>
          </p:cNvSpPr>
          <p:nvPr>
            <p:ph idx="1"/>
          </p:nvPr>
        </p:nvSpPr>
        <p:spPr/>
        <p:txBody>
          <a:bodyPr>
            <a:normAutofit/>
          </a:bodyPr>
          <a:lstStyle/>
          <a:p>
            <a:pPr marL="0" indent="0">
              <a:buNone/>
              <a:defRPr/>
            </a:pPr>
            <a:r>
              <a:rPr lang="en-US" sz="2800" b="1" i="1" dirty="0">
                <a:solidFill>
                  <a:srgbClr val="002060"/>
                </a:solidFill>
              </a:rPr>
              <a:t>Employees </a:t>
            </a:r>
            <a:r>
              <a:rPr lang="en-US" sz="2800" b="1" i="1" u="sng" dirty="0">
                <a:solidFill>
                  <a:srgbClr val="002060"/>
                </a:solidFill>
              </a:rPr>
              <a:t>May Not</a:t>
            </a:r>
            <a:r>
              <a:rPr lang="en-US" sz="2800" b="1" i="1" dirty="0">
                <a:solidFill>
                  <a:srgbClr val="002060"/>
                </a:solidFill>
              </a:rPr>
              <a:t>:</a:t>
            </a:r>
          </a:p>
          <a:p>
            <a:pPr marL="0" indent="0">
              <a:buNone/>
              <a:defRPr/>
            </a:pPr>
            <a:r>
              <a:rPr lang="en-US" sz="2800" dirty="0">
                <a:solidFill>
                  <a:srgbClr val="002060"/>
                </a:solidFill>
              </a:rPr>
              <a:t>1. Be candidates for public office in partisan politics;</a:t>
            </a:r>
          </a:p>
          <a:p>
            <a:pPr marL="0" indent="0">
              <a:buNone/>
              <a:defRPr/>
            </a:pPr>
            <a:r>
              <a:rPr lang="en-US" sz="2800" dirty="0">
                <a:solidFill>
                  <a:srgbClr val="002060"/>
                </a:solidFill>
              </a:rPr>
              <a:t>2. Use their official position to influence or coerce colleagues or election results;</a:t>
            </a:r>
          </a:p>
          <a:p>
            <a:pPr marL="0" indent="0">
              <a:buNone/>
              <a:defRPr/>
            </a:pPr>
            <a:r>
              <a:rPr lang="en-US" sz="2800" dirty="0">
                <a:solidFill>
                  <a:srgbClr val="002060"/>
                </a:solidFill>
              </a:rPr>
              <a:t>3. Wear partisan political buttons or stickers while on duty;</a:t>
            </a:r>
          </a:p>
        </p:txBody>
      </p:sp>
    </p:spTree>
    <p:extLst>
      <p:ext uri="{BB962C8B-B14F-4D97-AF65-F5344CB8AC3E}">
        <p14:creationId xmlns:p14="http://schemas.microsoft.com/office/powerpoint/2010/main" val="421561218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Hatch Act DO’s and DONT’s</a:t>
            </a:r>
            <a:endParaRPr lang="en-US" dirty="0"/>
          </a:p>
        </p:txBody>
      </p:sp>
      <p:sp>
        <p:nvSpPr>
          <p:cNvPr id="3" name="Content Placeholder 2"/>
          <p:cNvSpPr>
            <a:spLocks noGrp="1"/>
          </p:cNvSpPr>
          <p:nvPr>
            <p:ph idx="1"/>
          </p:nvPr>
        </p:nvSpPr>
        <p:spPr>
          <a:xfrm>
            <a:off x="838199" y="1346231"/>
            <a:ext cx="5344255" cy="4093730"/>
          </a:xfrm>
        </p:spPr>
        <p:txBody>
          <a:bodyPr>
            <a:normAutofit fontScale="85000" lnSpcReduction="20000"/>
          </a:bodyPr>
          <a:lstStyle/>
          <a:p>
            <a:pPr marL="0" indent="0">
              <a:buNone/>
              <a:defRPr/>
            </a:pPr>
            <a:r>
              <a:rPr lang="en-US" sz="2800" b="1" i="1" dirty="0">
                <a:solidFill>
                  <a:srgbClr val="002060"/>
                </a:solidFill>
              </a:rPr>
              <a:t>Employees </a:t>
            </a:r>
            <a:r>
              <a:rPr lang="en-US" sz="2800" b="1" i="1" u="sng" dirty="0">
                <a:solidFill>
                  <a:srgbClr val="002060"/>
                </a:solidFill>
              </a:rPr>
              <a:t>May Not</a:t>
            </a:r>
            <a:r>
              <a:rPr lang="en-US" sz="2800" b="1" i="1" dirty="0">
                <a:solidFill>
                  <a:srgbClr val="002060"/>
                </a:solidFill>
              </a:rPr>
              <a:t>:</a:t>
            </a:r>
          </a:p>
          <a:p>
            <a:pPr marL="0" indent="0">
              <a:buNone/>
              <a:defRPr/>
            </a:pPr>
            <a:endParaRPr lang="en-US" sz="2800" b="1" i="1" dirty="0">
              <a:solidFill>
                <a:srgbClr val="002060"/>
              </a:solidFill>
            </a:endParaRPr>
          </a:p>
          <a:p>
            <a:pPr marL="0" indent="0">
              <a:buNone/>
              <a:defRPr/>
            </a:pPr>
            <a:r>
              <a:rPr lang="en-US" sz="2800" dirty="0">
                <a:solidFill>
                  <a:srgbClr val="002060"/>
                </a:solidFill>
              </a:rPr>
              <a:t>4. Collect, solicit, receive, handle, disburse or account for contributions from the general public (NO FUNDRAISING);</a:t>
            </a:r>
          </a:p>
          <a:p>
            <a:pPr marL="0" indent="0">
              <a:buNone/>
              <a:defRPr/>
            </a:pPr>
            <a:r>
              <a:rPr lang="en-US" sz="2800" dirty="0">
                <a:solidFill>
                  <a:srgbClr val="002060"/>
                </a:solidFill>
              </a:rPr>
              <a:t>5. Wear a government uniform or government insignia while engaged in political activities;</a:t>
            </a:r>
          </a:p>
          <a:p>
            <a:pPr marL="0" indent="0">
              <a:buNone/>
              <a:defRPr/>
            </a:pPr>
            <a:r>
              <a:rPr lang="en-US" sz="2800" dirty="0">
                <a:solidFill>
                  <a:srgbClr val="002060"/>
                </a:solidFill>
              </a:rPr>
              <a:t>6. Sell tickets to a political fund raising function to the general public;</a:t>
            </a:r>
          </a:p>
          <a:p>
            <a:pPr marL="0" indent="0">
              <a:buNone/>
              <a:defRPr/>
            </a:pPr>
            <a:r>
              <a:rPr lang="en-US" sz="2800" dirty="0">
                <a:solidFill>
                  <a:srgbClr val="002060"/>
                </a:solidFill>
              </a:rPr>
              <a:t>7. Use government equipment such as email for political activities.</a:t>
            </a:r>
          </a:p>
          <a:p>
            <a:pPr marL="0" indent="0">
              <a:buNone/>
              <a:defRPr/>
            </a:pPr>
            <a:endParaRPr lang="en-US" sz="2800" b="1" i="1" dirty="0">
              <a:solidFill>
                <a:srgbClr val="FFFF00"/>
              </a:solidFill>
            </a:endParaRPr>
          </a:p>
        </p:txBody>
      </p:sp>
    </p:spTree>
    <p:extLst>
      <p:ext uri="{BB962C8B-B14F-4D97-AF65-F5344CB8AC3E}">
        <p14:creationId xmlns:p14="http://schemas.microsoft.com/office/powerpoint/2010/main" val="270466591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2532903" y="1009019"/>
            <a:ext cx="704071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5400">
                <a:solidFill>
                  <a:srgbClr val="660033"/>
                </a:solidFill>
                <a:latin typeface="Franklin Gothic Heavy" panose="020B0903020102020204" pitchFamily="34" charset="0"/>
              </a:defRPr>
            </a:lvl1pPr>
            <a:lvl2pPr marL="742950" indent="-285750">
              <a:defRPr sz="5400">
                <a:solidFill>
                  <a:srgbClr val="660033"/>
                </a:solidFill>
                <a:latin typeface="Franklin Gothic Heavy" panose="020B0903020102020204" pitchFamily="34" charset="0"/>
              </a:defRPr>
            </a:lvl2pPr>
            <a:lvl3pPr marL="1143000" indent="-228600">
              <a:defRPr sz="5400">
                <a:solidFill>
                  <a:srgbClr val="660033"/>
                </a:solidFill>
                <a:latin typeface="Franklin Gothic Heavy" panose="020B0903020102020204" pitchFamily="34" charset="0"/>
              </a:defRPr>
            </a:lvl3pPr>
            <a:lvl4pPr marL="1600200" indent="-228600">
              <a:defRPr sz="5400">
                <a:solidFill>
                  <a:srgbClr val="660033"/>
                </a:solidFill>
                <a:latin typeface="Franklin Gothic Heavy" panose="020B0903020102020204" pitchFamily="34" charset="0"/>
              </a:defRPr>
            </a:lvl4pPr>
            <a:lvl5pPr marL="2057400" indent="-228600">
              <a:defRPr sz="5400">
                <a:solidFill>
                  <a:srgbClr val="660033"/>
                </a:solidFill>
                <a:latin typeface="Franklin Gothic Heavy" panose="020B0903020102020204" pitchFamily="34" charset="0"/>
              </a:defRPr>
            </a:lvl5pPr>
            <a:lvl6pPr marL="2514600" indent="-228600" eaLnBrk="0" fontAlgn="base" hangingPunct="0">
              <a:spcBef>
                <a:spcPct val="0"/>
              </a:spcBef>
              <a:spcAft>
                <a:spcPct val="0"/>
              </a:spcAft>
              <a:defRPr sz="5400">
                <a:solidFill>
                  <a:srgbClr val="660033"/>
                </a:solidFill>
                <a:latin typeface="Franklin Gothic Heavy" panose="020B0903020102020204" pitchFamily="34" charset="0"/>
              </a:defRPr>
            </a:lvl6pPr>
            <a:lvl7pPr marL="2971800" indent="-228600" eaLnBrk="0" fontAlgn="base" hangingPunct="0">
              <a:spcBef>
                <a:spcPct val="0"/>
              </a:spcBef>
              <a:spcAft>
                <a:spcPct val="0"/>
              </a:spcAft>
              <a:defRPr sz="5400">
                <a:solidFill>
                  <a:srgbClr val="660033"/>
                </a:solidFill>
                <a:latin typeface="Franklin Gothic Heavy" panose="020B0903020102020204" pitchFamily="34" charset="0"/>
              </a:defRPr>
            </a:lvl7pPr>
            <a:lvl8pPr marL="3429000" indent="-228600" eaLnBrk="0" fontAlgn="base" hangingPunct="0">
              <a:spcBef>
                <a:spcPct val="0"/>
              </a:spcBef>
              <a:spcAft>
                <a:spcPct val="0"/>
              </a:spcAft>
              <a:defRPr sz="5400">
                <a:solidFill>
                  <a:srgbClr val="660033"/>
                </a:solidFill>
                <a:latin typeface="Franklin Gothic Heavy" panose="020B0903020102020204" pitchFamily="34" charset="0"/>
              </a:defRPr>
            </a:lvl8pPr>
            <a:lvl9pPr marL="3886200" indent="-228600" eaLnBrk="0" fontAlgn="base" hangingPunct="0">
              <a:spcBef>
                <a:spcPct val="0"/>
              </a:spcBef>
              <a:spcAft>
                <a:spcPct val="0"/>
              </a:spcAft>
              <a:defRPr sz="5400">
                <a:solidFill>
                  <a:srgbClr val="660033"/>
                </a:solidFill>
                <a:latin typeface="Franklin Gothic Heavy" panose="020B0903020102020204" pitchFamily="34" charset="0"/>
              </a:defRPr>
            </a:lvl9pPr>
          </a:lstStyle>
          <a:p>
            <a:pPr algn="ctr">
              <a:defRPr/>
            </a:pPr>
            <a:r>
              <a:rPr lang="en-US" altLang="en-US" sz="6000" kern="0" dirty="0">
                <a:solidFill>
                  <a:srgbClr val="002060"/>
                </a:solidFill>
                <a:effectLst>
                  <a:outerShdw blurRad="38100" dist="38100" dir="2700000" algn="tl">
                    <a:srgbClr val="000000">
                      <a:alpha val="43137"/>
                    </a:srgbClr>
                  </a:outerShdw>
                </a:effectLst>
                <a:latin typeface="Franklin Gothic Demi" panose="020B0703020102020204" pitchFamily="34" charset="0"/>
              </a:rPr>
              <a:t>Exercise:</a:t>
            </a:r>
          </a:p>
          <a:p>
            <a:pPr algn="ctr">
              <a:defRPr/>
            </a:pPr>
            <a:r>
              <a:rPr lang="en-US" altLang="en-US" sz="6000" kern="0" dirty="0">
                <a:solidFill>
                  <a:srgbClr val="002060"/>
                </a:solidFill>
                <a:effectLst>
                  <a:outerShdw blurRad="38100" dist="38100" dir="2700000" algn="tl">
                    <a:srgbClr val="000000">
                      <a:alpha val="43137"/>
                    </a:srgbClr>
                  </a:outerShdw>
                </a:effectLst>
                <a:latin typeface="Franklin Gothic Demi" panose="020B0703020102020204" pitchFamily="34" charset="0"/>
              </a:rPr>
              <a:t>Hatch Act Scenarios</a:t>
            </a:r>
          </a:p>
        </p:txBody>
      </p:sp>
      <p:pic>
        <p:nvPicPr>
          <p:cNvPr id="3" name="Picture 2" descr="http://outsourceworkers.com.au/wp-content/uploads/2014/04/icon_1508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8878" y="2863867"/>
            <a:ext cx="257175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971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297757" y="1385673"/>
            <a:ext cx="5497490" cy="3905417"/>
          </a:xfrm>
        </p:spPr>
        <p:txBody>
          <a:bodyPr>
            <a:normAutofit/>
          </a:bodyPr>
          <a:lstStyle/>
          <a:p>
            <a:r>
              <a:rPr lang="en-US" dirty="0">
                <a:solidFill>
                  <a:schemeClr val="accent5">
                    <a:lumMod val="50000"/>
                  </a:schemeClr>
                </a:solidFill>
              </a:rPr>
              <a:t>Be proud of your position and serve your members well. </a:t>
            </a:r>
          </a:p>
          <a:p>
            <a:endParaRPr lang="en-US" dirty="0">
              <a:solidFill>
                <a:schemeClr val="accent5">
                  <a:lumMod val="50000"/>
                </a:schemeClr>
              </a:solidFill>
            </a:endParaRPr>
          </a:p>
          <a:p>
            <a:r>
              <a:rPr lang="en-US" dirty="0">
                <a:solidFill>
                  <a:schemeClr val="accent5">
                    <a:lumMod val="50000"/>
                  </a:schemeClr>
                </a:solidFill>
              </a:rPr>
              <a:t>As a Local representative you are affiliated with the support of tens of thousands of AFGE Union members. </a:t>
            </a:r>
          </a:p>
          <a:p>
            <a:endParaRPr lang="en-US" dirty="0"/>
          </a:p>
        </p:txBody>
      </p:sp>
      <p:sp>
        <p:nvSpPr>
          <p:cNvPr id="4" name="Text Placeholder 3"/>
          <p:cNvSpPr>
            <a:spLocks noGrp="1"/>
          </p:cNvSpPr>
          <p:nvPr>
            <p:ph type="body" sz="quarter" idx="12"/>
          </p:nvPr>
        </p:nvSpPr>
        <p:spPr/>
        <p:txBody>
          <a:bodyPr>
            <a:normAutofit fontScale="85000" lnSpcReduction="10000"/>
          </a:bodyPr>
          <a:lstStyle/>
          <a:p>
            <a:pPr algn="ctr"/>
            <a:r>
              <a:rPr lang="en-US" dirty="0"/>
              <a:t>How To Be An Effective Steward</a:t>
            </a:r>
          </a:p>
        </p:txBody>
      </p:sp>
    </p:spTree>
    <p:extLst>
      <p:ext uri="{BB962C8B-B14F-4D97-AF65-F5344CB8AC3E}">
        <p14:creationId xmlns:p14="http://schemas.microsoft.com/office/powerpoint/2010/main" val="417299241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7"/>
          <p:cNvSpPr>
            <a:spLocks noGrp="1"/>
          </p:cNvSpPr>
          <p:nvPr>
            <p:ph idx="4294967295"/>
          </p:nvPr>
        </p:nvSpPr>
        <p:spPr>
          <a:xfrm>
            <a:off x="1695635" y="1295400"/>
            <a:ext cx="8178800" cy="5029200"/>
          </a:xfrm>
        </p:spPr>
        <p:txBody>
          <a:bodyPr>
            <a:normAutofit/>
          </a:bodyPr>
          <a:lstStyle/>
          <a:p>
            <a:pPr marL="0" indent="0">
              <a:buNone/>
            </a:pPr>
            <a:r>
              <a:rPr lang="en-US" sz="2600" dirty="0">
                <a:solidFill>
                  <a:srgbClr val="002060"/>
                </a:solidFill>
                <a:effectLst>
                  <a:outerShdw blurRad="38100" dist="38100" dir="2700000" algn="tl">
                    <a:srgbClr val="000000">
                      <a:alpha val="43137"/>
                    </a:srgbClr>
                  </a:outerShdw>
                </a:effectLst>
              </a:rPr>
              <a:t>You have a conversation with another AFGE member in the lunchroom about how budget cuts are undermining the Agency. You ask the member, who works in a different part of the facility, to speak with other co-workers about opposing H.R. Bill 1001 which will cut the Agency’s budget by 10%. </a:t>
            </a:r>
          </a:p>
          <a:p>
            <a:pPr marL="0" indent="0">
              <a:buNone/>
            </a:pPr>
            <a:endParaRPr lang="en-US" sz="1400" i="1" dirty="0">
              <a:solidFill>
                <a:srgbClr val="002060"/>
              </a:solidFill>
            </a:endParaRPr>
          </a:p>
          <a:p>
            <a:pPr marL="0" indent="0">
              <a:buNone/>
            </a:pPr>
            <a:r>
              <a:rPr lang="en-US" sz="2400" i="1" dirty="0">
                <a:solidFill>
                  <a:srgbClr val="002060"/>
                </a:solidFill>
                <a:effectLst>
                  <a:outerShdw blurRad="38100" dist="38100" dir="2700000" algn="tl">
                    <a:srgbClr val="000000">
                      <a:alpha val="43137"/>
                    </a:srgbClr>
                  </a:outerShdw>
                </a:effectLst>
              </a:rPr>
              <a:t>Question 1</a:t>
            </a:r>
            <a:r>
              <a:rPr lang="en-US" sz="2400" dirty="0">
                <a:solidFill>
                  <a:srgbClr val="002060"/>
                </a:solidFill>
                <a:effectLst>
                  <a:outerShdw blurRad="38100" dist="38100" dir="2700000" algn="tl">
                    <a:srgbClr val="000000">
                      <a:alpha val="43137"/>
                    </a:srgbClr>
                  </a:outerShdw>
                </a:effectLst>
              </a:rPr>
              <a:t>:  Is this acceptable under the Hatch Act? </a:t>
            </a:r>
          </a:p>
          <a:p>
            <a:pPr marL="0" indent="0">
              <a:buNone/>
            </a:pPr>
            <a:r>
              <a:rPr lang="en-US" sz="2400" i="1" dirty="0">
                <a:solidFill>
                  <a:srgbClr val="002060"/>
                </a:solidFill>
                <a:effectLst>
                  <a:outerShdw blurRad="38100" dist="38100" dir="2700000" algn="tl">
                    <a:srgbClr val="000000">
                      <a:alpha val="43137"/>
                    </a:srgbClr>
                  </a:outerShdw>
                </a:effectLst>
              </a:rPr>
              <a:t>Question 2</a:t>
            </a:r>
            <a:r>
              <a:rPr lang="en-US" sz="2400" dirty="0">
                <a:solidFill>
                  <a:srgbClr val="002060"/>
                </a:solidFill>
                <a:effectLst>
                  <a:outerShdw blurRad="38100" dist="38100" dir="2700000" algn="tl">
                    <a:srgbClr val="000000">
                      <a:alpha val="43137"/>
                    </a:srgbClr>
                  </a:outerShdw>
                </a:effectLst>
              </a:rPr>
              <a:t>:  Are there any guidelines or restrictions that may affect this action? </a:t>
            </a:r>
          </a:p>
          <a:p>
            <a:pPr marL="0" indent="0">
              <a:buNone/>
            </a:pPr>
            <a:r>
              <a:rPr lang="en-US" sz="2400" i="1" dirty="0">
                <a:solidFill>
                  <a:srgbClr val="002060"/>
                </a:solidFill>
                <a:effectLst>
                  <a:outerShdw blurRad="38100" dist="38100" dir="2700000" algn="tl">
                    <a:srgbClr val="000000">
                      <a:alpha val="43137"/>
                    </a:srgbClr>
                  </a:outerShdw>
                </a:effectLst>
              </a:rPr>
              <a:t>Question 3</a:t>
            </a:r>
            <a:r>
              <a:rPr lang="en-US" sz="2400" dirty="0">
                <a:solidFill>
                  <a:srgbClr val="002060"/>
                </a:solidFill>
                <a:effectLst>
                  <a:outerShdw blurRad="38100" dist="38100" dir="2700000" algn="tl">
                    <a:srgbClr val="000000">
                      <a:alpha val="43137"/>
                    </a:srgbClr>
                  </a:outerShdw>
                </a:effectLst>
              </a:rPr>
              <a:t>: What other actions could the member take to help fight against H.R. Bill 1001? </a:t>
            </a:r>
          </a:p>
          <a:p>
            <a:endParaRPr lang="en-US" dirty="0"/>
          </a:p>
        </p:txBody>
      </p:sp>
      <p:sp>
        <p:nvSpPr>
          <p:cNvPr id="7" name="Title 6"/>
          <p:cNvSpPr>
            <a:spLocks noGrp="1"/>
          </p:cNvSpPr>
          <p:nvPr>
            <p:ph type="title" idx="4294967295"/>
          </p:nvPr>
        </p:nvSpPr>
        <p:spPr>
          <a:xfrm>
            <a:off x="3116062" y="609600"/>
            <a:ext cx="6446838" cy="685800"/>
          </a:xfrm>
        </p:spPr>
        <p:txBody>
          <a:bodyPr>
            <a:normAutofit/>
          </a:bodyPr>
          <a:lstStyle/>
          <a:p>
            <a:r>
              <a:rPr lang="en-US" sz="3200" dirty="0">
                <a:effectLst>
                  <a:outerShdw blurRad="38100" dist="38100" dir="2700000" algn="tl">
                    <a:srgbClr val="000000">
                      <a:alpha val="43137"/>
                    </a:srgbClr>
                  </a:outerShdw>
                </a:effectLst>
              </a:rPr>
              <a:t>HATCH ACT  - Scenario 1</a:t>
            </a:r>
          </a:p>
        </p:txBody>
      </p:sp>
    </p:spTree>
    <p:extLst>
      <p:ext uri="{BB962C8B-B14F-4D97-AF65-F5344CB8AC3E}">
        <p14:creationId xmlns:p14="http://schemas.microsoft.com/office/powerpoint/2010/main" val="397028216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7"/>
          <p:cNvSpPr>
            <a:spLocks noGrp="1"/>
          </p:cNvSpPr>
          <p:nvPr>
            <p:ph idx="4294967295"/>
          </p:nvPr>
        </p:nvSpPr>
        <p:spPr>
          <a:xfrm>
            <a:off x="1997476" y="1407343"/>
            <a:ext cx="8178800" cy="5029200"/>
          </a:xfrm>
        </p:spPr>
        <p:txBody>
          <a:bodyPr>
            <a:normAutofit fontScale="92500" lnSpcReduction="10000"/>
          </a:bodyPr>
          <a:lstStyle/>
          <a:p>
            <a:pPr marL="0" indent="0">
              <a:buNone/>
            </a:pPr>
            <a:r>
              <a:rPr lang="en-US" sz="2800" dirty="0">
                <a:solidFill>
                  <a:srgbClr val="002060"/>
                </a:solidFill>
                <a:effectLst>
                  <a:outerShdw blurRad="38100" dist="38100" dir="2700000" algn="tl">
                    <a:srgbClr val="000000">
                      <a:alpha val="43137"/>
                    </a:srgbClr>
                  </a:outerShdw>
                </a:effectLst>
              </a:rPr>
              <a:t>You are talking with several people at work about how the agency is getting less effective and a co-worker suggests that the Union send a letter to the congressional representative requesting that the Secretary of the Department reconsider several cuts to agency staffing. Another co-worker recommends inviting the congressional representative to meet with the union at the facility to discuss their concerns. </a:t>
            </a:r>
          </a:p>
          <a:p>
            <a:pPr marL="0" indent="0">
              <a:buNone/>
            </a:pPr>
            <a:endParaRPr lang="en-US" sz="1400" i="1" dirty="0">
              <a:solidFill>
                <a:srgbClr val="002060"/>
              </a:solidFill>
            </a:endParaRPr>
          </a:p>
          <a:p>
            <a:pPr marL="0" indent="0">
              <a:buNone/>
            </a:pPr>
            <a:endParaRPr lang="en-US" sz="1400" i="1" dirty="0">
              <a:solidFill>
                <a:srgbClr val="002060"/>
              </a:solidFill>
            </a:endParaRPr>
          </a:p>
          <a:p>
            <a:pPr marL="0" indent="0">
              <a:buNone/>
            </a:pPr>
            <a:endParaRPr lang="en-US" sz="1400" i="1" dirty="0">
              <a:solidFill>
                <a:srgbClr val="002060"/>
              </a:solidFill>
            </a:endParaRPr>
          </a:p>
          <a:p>
            <a:pPr marL="0" indent="0">
              <a:buNone/>
            </a:pPr>
            <a:r>
              <a:rPr lang="en-US" sz="2400" i="1" dirty="0">
                <a:solidFill>
                  <a:srgbClr val="002060"/>
                </a:solidFill>
                <a:effectLst>
                  <a:outerShdw blurRad="38100" dist="38100" dir="2700000" algn="tl">
                    <a:srgbClr val="000000">
                      <a:alpha val="43137"/>
                    </a:srgbClr>
                  </a:outerShdw>
                </a:effectLst>
              </a:rPr>
              <a:t>Question 1</a:t>
            </a:r>
            <a:r>
              <a:rPr lang="en-US" sz="2400" dirty="0">
                <a:solidFill>
                  <a:srgbClr val="002060"/>
                </a:solidFill>
                <a:effectLst>
                  <a:outerShdw blurRad="38100" dist="38100" dir="2700000" algn="tl">
                    <a:srgbClr val="000000">
                      <a:alpha val="43137"/>
                    </a:srgbClr>
                  </a:outerShdw>
                </a:effectLst>
              </a:rPr>
              <a:t>:  Is this acceptable under the Hatch Act? </a:t>
            </a:r>
          </a:p>
          <a:p>
            <a:pPr marL="0" indent="0">
              <a:buNone/>
            </a:pPr>
            <a:r>
              <a:rPr lang="en-US" sz="2400" i="1" dirty="0">
                <a:solidFill>
                  <a:srgbClr val="002060"/>
                </a:solidFill>
                <a:effectLst>
                  <a:outerShdw blurRad="38100" dist="38100" dir="2700000" algn="tl">
                    <a:srgbClr val="000000">
                      <a:alpha val="43137"/>
                    </a:srgbClr>
                  </a:outerShdw>
                </a:effectLst>
              </a:rPr>
              <a:t>Question 2</a:t>
            </a:r>
            <a:r>
              <a:rPr lang="en-US" sz="2400" dirty="0">
                <a:solidFill>
                  <a:srgbClr val="002060"/>
                </a:solidFill>
                <a:effectLst>
                  <a:outerShdw blurRad="38100" dist="38100" dir="2700000" algn="tl">
                    <a:srgbClr val="000000">
                      <a:alpha val="43137"/>
                    </a:srgbClr>
                  </a:outerShdw>
                </a:effectLst>
              </a:rPr>
              <a:t>:  Are there any guidelines or restrictions that may affect this action? </a:t>
            </a:r>
          </a:p>
          <a:p>
            <a:pPr marL="0" indent="0">
              <a:buNone/>
            </a:pPr>
            <a:r>
              <a:rPr lang="en-US" sz="2400" i="1" dirty="0">
                <a:solidFill>
                  <a:srgbClr val="002060"/>
                </a:solidFill>
                <a:effectLst>
                  <a:outerShdw blurRad="38100" dist="38100" dir="2700000" algn="tl">
                    <a:srgbClr val="000000">
                      <a:alpha val="43137"/>
                    </a:srgbClr>
                  </a:outerShdw>
                </a:effectLst>
              </a:rPr>
              <a:t>Question 3</a:t>
            </a:r>
            <a:r>
              <a:rPr lang="en-US" sz="2400" dirty="0">
                <a:solidFill>
                  <a:srgbClr val="002060"/>
                </a:solidFill>
                <a:effectLst>
                  <a:outerShdw blurRad="38100" dist="38100" dir="2700000" algn="tl">
                    <a:srgbClr val="000000">
                      <a:alpha val="43137"/>
                    </a:srgbClr>
                  </a:outerShdw>
                </a:effectLst>
              </a:rPr>
              <a:t>: What other actions could the Local take? </a:t>
            </a:r>
          </a:p>
          <a:p>
            <a:endParaRPr lang="en-US" dirty="0"/>
          </a:p>
        </p:txBody>
      </p:sp>
      <p:sp>
        <p:nvSpPr>
          <p:cNvPr id="7" name="Title 6"/>
          <p:cNvSpPr>
            <a:spLocks noGrp="1"/>
          </p:cNvSpPr>
          <p:nvPr>
            <p:ph type="title" idx="4294967295"/>
          </p:nvPr>
        </p:nvSpPr>
        <p:spPr>
          <a:xfrm>
            <a:off x="2370338" y="623888"/>
            <a:ext cx="6446838" cy="685800"/>
          </a:xfrm>
        </p:spPr>
        <p:txBody>
          <a:bodyPr>
            <a:normAutofit/>
          </a:bodyPr>
          <a:lstStyle/>
          <a:p>
            <a:r>
              <a:rPr lang="en-US" sz="3200" dirty="0">
                <a:effectLst>
                  <a:outerShdw blurRad="38100" dist="38100" dir="2700000" algn="tl">
                    <a:srgbClr val="000000">
                      <a:alpha val="43137"/>
                    </a:srgbClr>
                  </a:outerShdw>
                </a:effectLst>
              </a:rPr>
              <a:t>HATCH ACT  - Scenario 2</a:t>
            </a:r>
          </a:p>
        </p:txBody>
      </p:sp>
    </p:spTree>
    <p:extLst>
      <p:ext uri="{BB962C8B-B14F-4D97-AF65-F5344CB8AC3E}">
        <p14:creationId xmlns:p14="http://schemas.microsoft.com/office/powerpoint/2010/main" val="428290302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7"/>
          <p:cNvSpPr>
            <a:spLocks noGrp="1"/>
          </p:cNvSpPr>
          <p:nvPr>
            <p:ph idx="4294967295"/>
          </p:nvPr>
        </p:nvSpPr>
        <p:spPr>
          <a:xfrm>
            <a:off x="1722268" y="1340992"/>
            <a:ext cx="8178800" cy="5029200"/>
          </a:xfrm>
        </p:spPr>
        <p:txBody>
          <a:bodyPr>
            <a:normAutofit fontScale="92500" lnSpcReduction="10000"/>
          </a:bodyPr>
          <a:lstStyle/>
          <a:p>
            <a:pPr marL="0" indent="0">
              <a:buNone/>
            </a:pPr>
            <a:r>
              <a:rPr lang="en-US" sz="3000" dirty="0">
                <a:solidFill>
                  <a:srgbClr val="002060"/>
                </a:solidFill>
                <a:effectLst>
                  <a:outerShdw blurRad="38100" dist="38100" dir="2700000" algn="tl">
                    <a:srgbClr val="000000">
                      <a:alpha val="43137"/>
                    </a:srgbClr>
                  </a:outerShdw>
                </a:effectLst>
              </a:rPr>
              <a:t>An AFGE member invites several co-workers in the department out for a happy hour event at a local tavern. One of the Local VPs is also invited. At the happy hour, the conversation gets into politics, which ends in the VP asking the dozen or so employees who are there to “do what you can and volunteer to help elect Sue Mallory!’ Sue Mallory is a candidate for the 3rd District Congressional seat. The outburst was then followed by a round of drinks to toast the candidate.  </a:t>
            </a:r>
          </a:p>
          <a:p>
            <a:pPr marL="0" indent="0">
              <a:buNone/>
            </a:pPr>
            <a:endParaRPr lang="en-US" sz="1400" i="1" dirty="0">
              <a:solidFill>
                <a:srgbClr val="002060"/>
              </a:solidFill>
            </a:endParaRPr>
          </a:p>
          <a:p>
            <a:pPr marL="0" indent="0">
              <a:buNone/>
            </a:pPr>
            <a:r>
              <a:rPr lang="en-US" sz="2400" i="1" dirty="0">
                <a:solidFill>
                  <a:srgbClr val="002060"/>
                </a:solidFill>
                <a:effectLst>
                  <a:outerShdw blurRad="38100" dist="38100" dir="2700000" algn="tl">
                    <a:srgbClr val="000000">
                      <a:alpha val="43137"/>
                    </a:srgbClr>
                  </a:outerShdw>
                </a:effectLst>
              </a:rPr>
              <a:t>Question 1</a:t>
            </a:r>
            <a:r>
              <a:rPr lang="en-US" sz="2400" dirty="0">
                <a:solidFill>
                  <a:srgbClr val="002060"/>
                </a:solidFill>
                <a:effectLst>
                  <a:outerShdw blurRad="38100" dist="38100" dir="2700000" algn="tl">
                    <a:srgbClr val="000000">
                      <a:alpha val="43137"/>
                    </a:srgbClr>
                  </a:outerShdw>
                </a:effectLst>
              </a:rPr>
              <a:t>:  Is this acceptable under the Hatch Act? </a:t>
            </a:r>
          </a:p>
          <a:p>
            <a:pPr marL="0" indent="0">
              <a:buNone/>
            </a:pPr>
            <a:r>
              <a:rPr lang="en-US" sz="2400" i="1" dirty="0">
                <a:solidFill>
                  <a:srgbClr val="002060"/>
                </a:solidFill>
                <a:effectLst>
                  <a:outerShdw blurRad="38100" dist="38100" dir="2700000" algn="tl">
                    <a:srgbClr val="000000">
                      <a:alpha val="43137"/>
                    </a:srgbClr>
                  </a:outerShdw>
                </a:effectLst>
              </a:rPr>
              <a:t>Question 2</a:t>
            </a:r>
            <a:r>
              <a:rPr lang="en-US" sz="2400" dirty="0">
                <a:solidFill>
                  <a:srgbClr val="002060"/>
                </a:solidFill>
                <a:effectLst>
                  <a:outerShdw blurRad="38100" dist="38100" dir="2700000" algn="tl">
                    <a:srgbClr val="000000">
                      <a:alpha val="43137"/>
                    </a:srgbClr>
                  </a:outerShdw>
                </a:effectLst>
              </a:rPr>
              <a:t>:  Are there any guidelines or restrictions that may affect this action? </a:t>
            </a:r>
          </a:p>
          <a:p>
            <a:pPr marL="0" indent="0">
              <a:buNone/>
            </a:pPr>
            <a:r>
              <a:rPr lang="en-US" sz="2400" i="1" dirty="0">
                <a:solidFill>
                  <a:srgbClr val="002060"/>
                </a:solidFill>
                <a:effectLst>
                  <a:outerShdw blurRad="38100" dist="38100" dir="2700000" algn="tl">
                    <a:srgbClr val="000000">
                      <a:alpha val="43137"/>
                    </a:srgbClr>
                  </a:outerShdw>
                </a:effectLst>
              </a:rPr>
              <a:t>Question 3</a:t>
            </a:r>
            <a:r>
              <a:rPr lang="en-US" sz="2400" dirty="0">
                <a:solidFill>
                  <a:srgbClr val="002060"/>
                </a:solidFill>
                <a:effectLst>
                  <a:outerShdw blurRad="38100" dist="38100" dir="2700000" algn="tl">
                    <a:srgbClr val="000000">
                      <a:alpha val="43137"/>
                    </a:srgbClr>
                  </a:outerShdw>
                </a:effectLst>
              </a:rPr>
              <a:t>: What other actions could the Local take? </a:t>
            </a:r>
          </a:p>
          <a:p>
            <a:endParaRPr lang="en-US" dirty="0"/>
          </a:p>
        </p:txBody>
      </p:sp>
      <p:sp>
        <p:nvSpPr>
          <p:cNvPr id="7" name="Title 6"/>
          <p:cNvSpPr>
            <a:spLocks noGrp="1"/>
          </p:cNvSpPr>
          <p:nvPr>
            <p:ph type="title" idx="4294967295"/>
          </p:nvPr>
        </p:nvSpPr>
        <p:spPr>
          <a:xfrm>
            <a:off x="2654424" y="623888"/>
            <a:ext cx="6446838" cy="685800"/>
          </a:xfrm>
        </p:spPr>
        <p:txBody>
          <a:bodyPr>
            <a:normAutofit/>
          </a:bodyPr>
          <a:lstStyle/>
          <a:p>
            <a:r>
              <a:rPr lang="en-US" sz="3200" dirty="0">
                <a:effectLst>
                  <a:outerShdw blurRad="38100" dist="38100" dir="2700000" algn="tl">
                    <a:srgbClr val="000000">
                      <a:alpha val="43137"/>
                    </a:srgbClr>
                  </a:outerShdw>
                </a:effectLst>
              </a:rPr>
              <a:t>HATCH ACT  - Scenario 3</a:t>
            </a:r>
          </a:p>
        </p:txBody>
      </p:sp>
    </p:spTree>
    <p:extLst>
      <p:ext uri="{BB962C8B-B14F-4D97-AF65-F5344CB8AC3E}">
        <p14:creationId xmlns:p14="http://schemas.microsoft.com/office/powerpoint/2010/main" val="132861956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7"/>
          <p:cNvSpPr>
            <a:spLocks noGrp="1"/>
          </p:cNvSpPr>
          <p:nvPr>
            <p:ph idx="4294967295"/>
          </p:nvPr>
        </p:nvSpPr>
        <p:spPr>
          <a:xfrm>
            <a:off x="1864311" y="1340992"/>
            <a:ext cx="8178800" cy="5029200"/>
          </a:xfrm>
        </p:spPr>
        <p:txBody>
          <a:bodyPr>
            <a:normAutofit/>
          </a:bodyPr>
          <a:lstStyle/>
          <a:p>
            <a:pPr marL="0" indent="0">
              <a:buNone/>
            </a:pPr>
            <a:r>
              <a:rPr lang="en-US" sz="2800" dirty="0">
                <a:solidFill>
                  <a:srgbClr val="002060"/>
                </a:solidFill>
              </a:rPr>
              <a:t> The U.S. presidential election is underway and the AFGE Executive Board has endorsed a candidate. Your Local votes to hold a voter registration drive in the cafeteria every month until the election. </a:t>
            </a:r>
          </a:p>
          <a:p>
            <a:pPr marL="0" indent="0">
              <a:buNone/>
            </a:pPr>
            <a:endParaRPr lang="en-US" sz="1400" i="1" dirty="0">
              <a:solidFill>
                <a:srgbClr val="002060"/>
              </a:solidFill>
            </a:endParaRPr>
          </a:p>
          <a:p>
            <a:pPr marL="0" indent="0">
              <a:buNone/>
            </a:pPr>
            <a:r>
              <a:rPr lang="en-US" sz="2400" i="1" dirty="0">
                <a:solidFill>
                  <a:srgbClr val="002060"/>
                </a:solidFill>
                <a:effectLst>
                  <a:outerShdw blurRad="38100" dist="38100" dir="2700000" algn="tl">
                    <a:srgbClr val="000000">
                      <a:alpha val="43137"/>
                    </a:srgbClr>
                  </a:outerShdw>
                </a:effectLst>
              </a:rPr>
              <a:t>Question 1</a:t>
            </a:r>
            <a:r>
              <a:rPr lang="en-US" sz="2400" dirty="0">
                <a:solidFill>
                  <a:srgbClr val="002060"/>
                </a:solidFill>
                <a:effectLst>
                  <a:outerShdw blurRad="38100" dist="38100" dir="2700000" algn="tl">
                    <a:srgbClr val="000000">
                      <a:alpha val="43137"/>
                    </a:srgbClr>
                  </a:outerShdw>
                </a:effectLst>
              </a:rPr>
              <a:t>:  Is this acceptable under the Hatch Act? </a:t>
            </a:r>
          </a:p>
          <a:p>
            <a:pPr marL="0" indent="0">
              <a:buNone/>
            </a:pPr>
            <a:r>
              <a:rPr lang="en-US" sz="2400" i="1" dirty="0">
                <a:solidFill>
                  <a:srgbClr val="002060"/>
                </a:solidFill>
                <a:effectLst>
                  <a:outerShdw blurRad="38100" dist="38100" dir="2700000" algn="tl">
                    <a:srgbClr val="000000">
                      <a:alpha val="43137"/>
                    </a:srgbClr>
                  </a:outerShdw>
                </a:effectLst>
              </a:rPr>
              <a:t>Question 2</a:t>
            </a:r>
            <a:r>
              <a:rPr lang="en-US" sz="2400" dirty="0">
                <a:solidFill>
                  <a:srgbClr val="002060"/>
                </a:solidFill>
                <a:effectLst>
                  <a:outerShdw blurRad="38100" dist="38100" dir="2700000" algn="tl">
                    <a:srgbClr val="000000">
                      <a:alpha val="43137"/>
                    </a:srgbClr>
                  </a:outerShdw>
                </a:effectLst>
              </a:rPr>
              <a:t>:  Are there any guidelines or restrictions that may affect this action? </a:t>
            </a:r>
          </a:p>
          <a:p>
            <a:pPr marL="0" indent="0">
              <a:buNone/>
            </a:pPr>
            <a:r>
              <a:rPr lang="en-US" sz="2400" i="1" dirty="0">
                <a:solidFill>
                  <a:srgbClr val="002060"/>
                </a:solidFill>
                <a:effectLst>
                  <a:outerShdw blurRad="38100" dist="38100" dir="2700000" algn="tl">
                    <a:srgbClr val="000000">
                      <a:alpha val="43137"/>
                    </a:srgbClr>
                  </a:outerShdw>
                </a:effectLst>
              </a:rPr>
              <a:t>Question 3</a:t>
            </a:r>
            <a:r>
              <a:rPr lang="en-US" sz="2400" dirty="0">
                <a:solidFill>
                  <a:srgbClr val="002060"/>
                </a:solidFill>
                <a:effectLst>
                  <a:outerShdw blurRad="38100" dist="38100" dir="2700000" algn="tl">
                    <a:srgbClr val="000000">
                      <a:alpha val="43137"/>
                    </a:srgbClr>
                  </a:outerShdw>
                </a:effectLst>
              </a:rPr>
              <a:t>: What other actions could the Local take? </a:t>
            </a:r>
          </a:p>
          <a:p>
            <a:endParaRPr lang="en-US" dirty="0"/>
          </a:p>
        </p:txBody>
      </p:sp>
      <p:sp>
        <p:nvSpPr>
          <p:cNvPr id="7" name="Title 6"/>
          <p:cNvSpPr>
            <a:spLocks noGrp="1"/>
          </p:cNvSpPr>
          <p:nvPr>
            <p:ph type="title" idx="4294967295"/>
          </p:nvPr>
        </p:nvSpPr>
        <p:spPr>
          <a:xfrm>
            <a:off x="2858610" y="623888"/>
            <a:ext cx="6446838" cy="685800"/>
          </a:xfrm>
        </p:spPr>
        <p:txBody>
          <a:bodyPr>
            <a:normAutofit/>
          </a:bodyPr>
          <a:lstStyle/>
          <a:p>
            <a:r>
              <a:rPr lang="en-US" sz="3200" dirty="0">
                <a:effectLst>
                  <a:outerShdw blurRad="38100" dist="38100" dir="2700000" algn="tl">
                    <a:srgbClr val="000000">
                      <a:alpha val="43137"/>
                    </a:srgbClr>
                  </a:outerShdw>
                </a:effectLst>
              </a:rPr>
              <a:t>HATCH ACT  - Scenario 4</a:t>
            </a:r>
          </a:p>
        </p:txBody>
      </p:sp>
    </p:spTree>
    <p:extLst>
      <p:ext uri="{BB962C8B-B14F-4D97-AF65-F5344CB8AC3E}">
        <p14:creationId xmlns:p14="http://schemas.microsoft.com/office/powerpoint/2010/main" val="33050225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67649" y="609601"/>
            <a:ext cx="6629400" cy="762000"/>
          </a:xfrm>
        </p:spPr>
        <p:txBody>
          <a:bodyPr>
            <a:noAutofit/>
          </a:bodyPr>
          <a:lstStyle/>
          <a:p>
            <a:pPr algn="ctr">
              <a:lnSpc>
                <a:spcPct val="150000"/>
              </a:lnSpc>
            </a:pPr>
            <a:r>
              <a:rPr lang="en-US" sz="3200" b="1" dirty="0">
                <a:effectLst>
                  <a:outerShdw blurRad="38100" dist="38100" dir="2700000" algn="tl">
                    <a:srgbClr val="000000">
                      <a:alpha val="43137"/>
                    </a:srgbClr>
                  </a:outerShdw>
                </a:effectLst>
                <a:latin typeface="+mn-lt"/>
                <a:cs typeface="Aharoni" pitchFamily="2" charset="-79"/>
              </a:rPr>
              <a:t>2 Key Rules to Remember</a:t>
            </a:r>
          </a:p>
        </p:txBody>
      </p:sp>
      <p:sp>
        <p:nvSpPr>
          <p:cNvPr id="3" name="TextBox 2"/>
          <p:cNvSpPr txBox="1"/>
          <p:nvPr/>
        </p:nvSpPr>
        <p:spPr>
          <a:xfrm>
            <a:off x="1893711" y="1371601"/>
            <a:ext cx="7239000" cy="4401205"/>
          </a:xfrm>
          <a:prstGeom prst="rect">
            <a:avLst/>
          </a:prstGeom>
          <a:noFill/>
        </p:spPr>
        <p:txBody>
          <a:bodyPr wrap="square" rtlCol="0">
            <a:spAutoFit/>
          </a:bodyPr>
          <a:lstStyle/>
          <a:p>
            <a:pPr marL="285750" indent="-285750">
              <a:buFont typeface="Arial" pitchFamily="34" charset="0"/>
              <a:buChar char="•"/>
              <a:defRPr/>
            </a:pPr>
            <a:r>
              <a:rPr lang="en-US" sz="2800" kern="0" dirty="0">
                <a:solidFill>
                  <a:srgbClr val="002060"/>
                </a:solidFill>
                <a:cs typeface="Calibri" pitchFamily="34" charset="0"/>
              </a:rPr>
              <a:t># 1 - You may pursue legislative activity on official time (if provided by your contract) and on site (if not prohibited by your contract), but you may not perform political or electoral work on site or on official time.</a:t>
            </a:r>
          </a:p>
          <a:p>
            <a:pPr>
              <a:defRPr/>
            </a:pPr>
            <a:endParaRPr lang="en-US" sz="2000" kern="0" dirty="0">
              <a:solidFill>
                <a:srgbClr val="002060"/>
              </a:solidFill>
              <a:cs typeface="Calibri" pitchFamily="34" charset="0"/>
            </a:endParaRPr>
          </a:p>
          <a:p>
            <a:pPr marL="285750" indent="-285750">
              <a:buFont typeface="Arial" pitchFamily="34" charset="0"/>
              <a:buChar char="•"/>
              <a:defRPr/>
            </a:pPr>
            <a:r>
              <a:rPr lang="en-US" sz="2800" kern="0" dirty="0">
                <a:solidFill>
                  <a:srgbClr val="002060"/>
                </a:solidFill>
                <a:cs typeface="Calibri" pitchFamily="34" charset="0"/>
              </a:rPr>
              <a:t># 2 - You may solicit financial contributions to the AFGE PAC off-site only and you may only ask other AFGE members to give.</a:t>
            </a:r>
          </a:p>
          <a:p>
            <a:pPr>
              <a:defRPr/>
            </a:pPr>
            <a:endParaRPr lang="en-US" kern="0" dirty="0">
              <a:solidFill>
                <a:srgbClr val="FFFF00"/>
              </a:solidFill>
            </a:endParaRPr>
          </a:p>
          <a:p>
            <a:pPr>
              <a:defRPr/>
            </a:pPr>
            <a:r>
              <a:rPr lang="en-US" kern="0" dirty="0">
                <a:solidFill>
                  <a:srgbClr val="FFFF00"/>
                </a:solidFill>
              </a:rPr>
              <a:t> </a:t>
            </a:r>
          </a:p>
        </p:txBody>
      </p:sp>
    </p:spTree>
    <p:extLst>
      <p:ext uri="{BB962C8B-B14F-4D97-AF65-F5344CB8AC3E}">
        <p14:creationId xmlns:p14="http://schemas.microsoft.com/office/powerpoint/2010/main" val="416182462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63066" y="807869"/>
            <a:ext cx="7543800" cy="1015663"/>
          </a:xfrm>
          <a:prstGeom prst="rect">
            <a:avLst/>
          </a:prstGeom>
        </p:spPr>
        <p:txBody>
          <a:bodyPr wrap="square">
            <a:spAutoFit/>
          </a:bodyPr>
          <a:lstStyle/>
          <a:p>
            <a:pPr algn="ctr"/>
            <a:r>
              <a:rPr lang="en-US" sz="6000" b="1" kern="0" dirty="0">
                <a:ln w="12700">
                  <a:solidFill>
                    <a:srgbClr val="EEECE1">
                      <a:satMod val="155000"/>
                    </a:srgbClr>
                  </a:solidFill>
                  <a:prstDash val="solid"/>
                </a:ln>
                <a:solidFill>
                  <a:schemeClr val="bg1"/>
                </a:solidFill>
                <a:latin typeface="Berlin Sans FB Demi" pitchFamily="34" charset="0"/>
              </a:rPr>
              <a:t>Review and Wrap Up</a:t>
            </a:r>
            <a:endParaRPr lang="en-US" sz="6000" b="1" kern="0" dirty="0">
              <a:solidFill>
                <a:schemeClr val="bg1"/>
              </a:solidFill>
              <a:latin typeface="Berlin Sans FB Demi" pitchFamily="34" charset="0"/>
            </a:endParaRPr>
          </a:p>
        </p:txBody>
      </p:sp>
    </p:spTree>
    <p:extLst>
      <p:ext uri="{BB962C8B-B14F-4D97-AF65-F5344CB8AC3E}">
        <p14:creationId xmlns:p14="http://schemas.microsoft.com/office/powerpoint/2010/main" val="145695263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85512" y="494934"/>
            <a:ext cx="7543800" cy="1938992"/>
          </a:xfrm>
          <a:prstGeom prst="rect">
            <a:avLst/>
          </a:prstGeom>
        </p:spPr>
        <p:txBody>
          <a:bodyPr wrap="square">
            <a:spAutoFit/>
          </a:bodyPr>
          <a:lstStyle/>
          <a:p>
            <a:pPr algn="ctr"/>
            <a:r>
              <a:rPr lang="en-US" sz="6000" b="1" kern="0" dirty="0">
                <a:ln w="12700">
                  <a:solidFill>
                    <a:srgbClr val="EEECE1">
                      <a:satMod val="155000"/>
                    </a:srgbClr>
                  </a:solidFill>
                  <a:prstDash val="solid"/>
                </a:ln>
                <a:solidFill>
                  <a:schemeClr val="bg1"/>
                </a:solidFill>
                <a:latin typeface="Berlin Sans FB Demi" pitchFamily="34" charset="0"/>
              </a:rPr>
              <a:t>Course/Instructor Evaluation</a:t>
            </a:r>
            <a:endParaRPr lang="en-US" sz="6000" b="1" kern="0" dirty="0">
              <a:solidFill>
                <a:schemeClr val="bg1"/>
              </a:solidFill>
              <a:latin typeface="Berlin Sans FB Demi" pitchFamily="34" charset="0"/>
            </a:endParaRPr>
          </a:p>
        </p:txBody>
      </p:sp>
    </p:spTree>
    <p:extLst>
      <p:ext uri="{BB962C8B-B14F-4D97-AF65-F5344CB8AC3E}">
        <p14:creationId xmlns:p14="http://schemas.microsoft.com/office/powerpoint/2010/main" val="3286035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1905000" y="1106176"/>
            <a:ext cx="8305800" cy="5142224"/>
            <a:chOff x="4030038" y="4773211"/>
            <a:chExt cx="7511141" cy="5473807"/>
          </a:xfrm>
        </p:grpSpPr>
        <p:grpSp>
          <p:nvGrpSpPr>
            <p:cNvPr id="3" name="Group 2"/>
            <p:cNvGrpSpPr/>
            <p:nvPr/>
          </p:nvGrpSpPr>
          <p:grpSpPr>
            <a:xfrm>
              <a:off x="4030038" y="4773211"/>
              <a:ext cx="7511141" cy="5473807"/>
              <a:chOff x="-1282965" y="4586659"/>
              <a:chExt cx="7479790" cy="5058528"/>
            </a:xfrm>
          </p:grpSpPr>
          <p:sp>
            <p:nvSpPr>
              <p:cNvPr id="5" name="Oval 4"/>
              <p:cNvSpPr/>
              <p:nvPr/>
            </p:nvSpPr>
            <p:spPr>
              <a:xfrm>
                <a:off x="-167558" y="7352833"/>
                <a:ext cx="5314588" cy="184259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4400" dirty="0">
                    <a:solidFill>
                      <a:prstClr val="white"/>
                    </a:solidFill>
                    <a:latin typeface="Calibri" panose="020F0502020204030204"/>
                  </a:rPr>
                  <a:t>MEMBERS</a:t>
                </a:r>
              </a:p>
            </p:txBody>
          </p:sp>
          <p:sp>
            <p:nvSpPr>
              <p:cNvPr id="6" name="Rectangle 5"/>
              <p:cNvSpPr/>
              <p:nvPr/>
            </p:nvSpPr>
            <p:spPr>
              <a:xfrm>
                <a:off x="2553244" y="5550652"/>
                <a:ext cx="2413291" cy="38694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2800" dirty="0">
                    <a:solidFill>
                      <a:srgbClr val="FFFF00"/>
                    </a:solidFill>
                    <a:effectLst>
                      <a:outerShdw blurRad="38100" dist="38100" dir="2700000" algn="tl">
                        <a:srgbClr val="000000">
                          <a:alpha val="43137"/>
                        </a:srgbClr>
                      </a:outerShdw>
                    </a:effectLst>
                    <a:latin typeface="Calibri" panose="020F0502020204030204"/>
                  </a:rPr>
                  <a:t>Local President</a:t>
                </a:r>
              </a:p>
            </p:txBody>
          </p:sp>
          <p:sp>
            <p:nvSpPr>
              <p:cNvPr id="7" name="Rectangle 6"/>
              <p:cNvSpPr/>
              <p:nvPr/>
            </p:nvSpPr>
            <p:spPr>
              <a:xfrm>
                <a:off x="2553244" y="6136083"/>
                <a:ext cx="2413291" cy="33031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2400" dirty="0">
                    <a:solidFill>
                      <a:srgbClr val="FFFF00"/>
                    </a:solidFill>
                    <a:effectLst>
                      <a:outerShdw blurRad="38100" dist="38100" dir="2700000" algn="tl">
                        <a:srgbClr val="000000">
                          <a:alpha val="43137"/>
                        </a:srgbClr>
                      </a:outerShdw>
                    </a:effectLst>
                    <a:latin typeface="Calibri" panose="020F0502020204030204"/>
                  </a:rPr>
                  <a:t> </a:t>
                </a:r>
                <a:r>
                  <a:rPr lang="en-US" sz="2800" dirty="0">
                    <a:solidFill>
                      <a:srgbClr val="FFFF00"/>
                    </a:solidFill>
                    <a:effectLst>
                      <a:outerShdw blurRad="38100" dist="38100" dir="2700000" algn="tl">
                        <a:srgbClr val="000000">
                          <a:alpha val="43137"/>
                        </a:srgbClr>
                      </a:outerShdw>
                    </a:effectLst>
                    <a:latin typeface="Calibri" panose="020F0502020204030204"/>
                  </a:rPr>
                  <a:t>Executive Board</a:t>
                </a:r>
              </a:p>
            </p:txBody>
          </p:sp>
          <p:sp>
            <p:nvSpPr>
              <p:cNvPr id="8" name="Rectangle 7"/>
              <p:cNvSpPr/>
              <p:nvPr/>
            </p:nvSpPr>
            <p:spPr>
              <a:xfrm>
                <a:off x="2553244" y="6601209"/>
                <a:ext cx="2413290" cy="33031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2800" dirty="0">
                    <a:solidFill>
                      <a:srgbClr val="FFFF00"/>
                    </a:solidFill>
                    <a:effectLst>
                      <a:outerShdw blurRad="38100" dist="38100" dir="2700000" algn="tl">
                        <a:srgbClr val="000000">
                          <a:alpha val="43137"/>
                        </a:srgbClr>
                      </a:outerShdw>
                    </a:effectLst>
                    <a:latin typeface="Calibri" panose="020F0502020204030204"/>
                  </a:rPr>
                  <a:t>Stewards</a:t>
                </a:r>
              </a:p>
            </p:txBody>
          </p:sp>
          <p:sp>
            <p:nvSpPr>
              <p:cNvPr id="9" name="Oval 8"/>
              <p:cNvSpPr/>
              <p:nvPr/>
            </p:nvSpPr>
            <p:spPr>
              <a:xfrm>
                <a:off x="-1282965" y="4586659"/>
                <a:ext cx="7479790" cy="50585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561" tIns="25780" rIns="51561" bIns="25780" numCol="1" spcCol="0" rtlCol="0" fromWordArt="0" anchor="ctr" anchorCtr="0" forceAA="0" compatLnSpc="1">
                <a:prstTxWarp prst="textNoShape">
                  <a:avLst/>
                </a:prstTxWarp>
                <a:noAutofit/>
              </a:bodyPr>
              <a:lstStyle/>
              <a:p>
                <a:pPr algn="ctr" defTabSz="257815">
                  <a:defRPr/>
                </a:pPr>
                <a:endParaRPr lang="en-US" sz="1015">
                  <a:solidFill>
                    <a:prstClr val="white"/>
                  </a:solidFill>
                  <a:latin typeface="Calibri" panose="020F0502020204030204"/>
                </a:endParaRPr>
              </a:p>
            </p:txBody>
          </p:sp>
          <p:sp>
            <p:nvSpPr>
              <p:cNvPr id="10" name="TextBox 9"/>
              <p:cNvSpPr txBox="1"/>
              <p:nvPr/>
            </p:nvSpPr>
            <p:spPr>
              <a:xfrm>
                <a:off x="1276588" y="4746941"/>
                <a:ext cx="2360684" cy="575257"/>
              </a:xfrm>
              <a:prstGeom prst="rect">
                <a:avLst/>
              </a:prstGeom>
              <a:noFill/>
            </p:spPr>
            <p:txBody>
              <a:bodyPr wrap="square" rtlCol="0">
                <a:spAutoFit/>
              </a:bodyPr>
              <a:lstStyle/>
              <a:p>
                <a:pPr algn="ctr" defTabSz="257815">
                  <a:defRPr/>
                </a:pPr>
                <a:r>
                  <a:rPr lang="en-US" sz="3200" b="1" dirty="0">
                    <a:solidFill>
                      <a:prstClr val="black"/>
                    </a:solidFill>
                    <a:latin typeface="Calibri" panose="020F0502020204030204"/>
                  </a:rPr>
                  <a:t>LOCAL UNION</a:t>
                </a:r>
                <a:r>
                  <a:rPr lang="en-US" dirty="0">
                    <a:solidFill>
                      <a:prstClr val="black"/>
                    </a:solidFill>
                    <a:latin typeface="Calibri" panose="020F0502020204030204"/>
                  </a:rPr>
                  <a:t> </a:t>
                </a:r>
              </a:p>
            </p:txBody>
          </p:sp>
        </p:grpSp>
        <p:sp>
          <p:nvSpPr>
            <p:cNvPr id="4" name="Diamond 3"/>
            <p:cNvSpPr/>
            <p:nvPr/>
          </p:nvSpPr>
          <p:spPr>
            <a:xfrm>
              <a:off x="4581314" y="5697699"/>
              <a:ext cx="2827513" cy="1777020"/>
            </a:xfrm>
            <a:prstGeom prst="diamon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57815">
                <a:defRPr/>
              </a:pPr>
              <a:r>
                <a:rPr lang="en-US" sz="2100" b="1" dirty="0">
                  <a:solidFill>
                    <a:prstClr val="black"/>
                  </a:solidFill>
                  <a:latin typeface="Calibri" panose="020F0502020204030204"/>
                </a:rPr>
                <a:t>Local</a:t>
              </a:r>
            </a:p>
            <a:p>
              <a:pPr algn="ctr" defTabSz="257815">
                <a:defRPr/>
              </a:pPr>
              <a:r>
                <a:rPr lang="en-US" sz="2100" b="1" dirty="0">
                  <a:solidFill>
                    <a:prstClr val="black"/>
                  </a:solidFill>
                  <a:latin typeface="Calibri" panose="020F0502020204030204"/>
                </a:rPr>
                <a:t>Constitution</a:t>
              </a:r>
            </a:p>
          </p:txBody>
        </p:sp>
      </p:grpSp>
      <p:sp>
        <p:nvSpPr>
          <p:cNvPr id="11" name="Rectangle 10"/>
          <p:cNvSpPr/>
          <p:nvPr/>
        </p:nvSpPr>
        <p:spPr>
          <a:xfrm>
            <a:off x="3378449" y="511295"/>
            <a:ext cx="4977902" cy="474104"/>
          </a:xfrm>
          <a:prstGeom prst="rect">
            <a:avLst/>
          </a:prstGeom>
        </p:spPr>
        <p:txBody>
          <a:bodyPr wrap="none">
            <a:spAutoFit/>
          </a:bodyPr>
          <a:lstStyle/>
          <a:p>
            <a:pPr algn="ctr" defTabSz="257815">
              <a:defRPr/>
            </a:pPr>
            <a:r>
              <a:rPr lang="en-US" sz="2481" b="1" dirty="0">
                <a:solidFill>
                  <a:prstClr val="black"/>
                </a:solidFill>
                <a:latin typeface="Calibri" panose="020F0502020204030204"/>
              </a:rPr>
              <a:t>AFGE ORGANIZATIONAL STRUCTURE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6029" y="5459416"/>
            <a:ext cx="673208" cy="1356084"/>
          </a:xfrm>
          <a:prstGeom prst="rect">
            <a:avLst/>
          </a:prstGeom>
        </p:spPr>
      </p:pic>
      <p:cxnSp>
        <p:nvCxnSpPr>
          <p:cNvPr id="14" name="Elbow Connector 13"/>
          <p:cNvCxnSpPr>
            <a:stCxn id="5" idx="0"/>
            <a:endCxn id="4" idx="2"/>
          </p:cNvCxnSpPr>
          <p:nvPr/>
        </p:nvCxnSpPr>
        <p:spPr>
          <a:xfrm rot="16200000" flipV="1">
            <a:off x="4949090" y="2772878"/>
            <a:ext cx="274081" cy="2016400"/>
          </a:xfrm>
          <a:prstGeom prst="bentConnector3">
            <a:avLst/>
          </a:prstGeom>
          <a:ln w="952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endCxn id="6" idx="1"/>
          </p:cNvCxnSpPr>
          <p:nvPr/>
        </p:nvCxnSpPr>
        <p:spPr>
          <a:xfrm rot="5400000" flipH="1" flipV="1">
            <a:off x="5271571" y="2916724"/>
            <a:ext cx="1527211" cy="259349"/>
          </a:xfrm>
          <a:prstGeom prst="bentConnector2">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1"/>
            <a:endCxn id="7" idx="1"/>
          </p:cNvCxnSpPr>
          <p:nvPr/>
        </p:nvCxnSpPr>
        <p:spPr>
          <a:xfrm>
            <a:off x="6164850" y="2849127"/>
            <a:ext cx="0"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639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3" name="Group 2"/>
          <p:cNvGrpSpPr/>
          <p:nvPr/>
        </p:nvGrpSpPr>
        <p:grpSpPr>
          <a:xfrm>
            <a:off x="3855378" y="3744979"/>
            <a:ext cx="4263009" cy="2807502"/>
            <a:chOff x="-316264" y="4586659"/>
            <a:chExt cx="6007866" cy="4417694"/>
          </a:xfrm>
        </p:grpSpPr>
        <p:sp>
          <p:nvSpPr>
            <p:cNvPr id="5" name="Oval 4"/>
            <p:cNvSpPr/>
            <p:nvPr/>
          </p:nvSpPr>
          <p:spPr>
            <a:xfrm>
              <a:off x="721218" y="7153378"/>
              <a:ext cx="3975401" cy="168990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2030" dirty="0">
                  <a:solidFill>
                    <a:prstClr val="white"/>
                  </a:solidFill>
                  <a:latin typeface="Calibri" panose="020F0502020204030204"/>
                </a:rPr>
                <a:t>MEMBERS</a:t>
              </a:r>
            </a:p>
          </p:txBody>
        </p:sp>
        <p:sp>
          <p:nvSpPr>
            <p:cNvPr id="6" name="Rectangle 5"/>
            <p:cNvSpPr/>
            <p:nvPr/>
          </p:nvSpPr>
          <p:spPr>
            <a:xfrm>
              <a:off x="1395368" y="5620497"/>
              <a:ext cx="2413291" cy="38694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1353" dirty="0">
                  <a:solidFill>
                    <a:srgbClr val="FFFF00"/>
                  </a:solidFill>
                  <a:effectLst>
                    <a:outerShdw blurRad="38100" dist="38100" dir="2700000" algn="tl">
                      <a:srgbClr val="000000">
                        <a:alpha val="43137"/>
                      </a:srgbClr>
                    </a:outerShdw>
                  </a:effectLst>
                  <a:latin typeface="Calibri" panose="020F0502020204030204"/>
                </a:rPr>
                <a:t>Local President</a:t>
              </a:r>
            </a:p>
          </p:txBody>
        </p:sp>
        <p:sp>
          <p:nvSpPr>
            <p:cNvPr id="7" name="Rectangle 6"/>
            <p:cNvSpPr/>
            <p:nvPr/>
          </p:nvSpPr>
          <p:spPr>
            <a:xfrm>
              <a:off x="1395368" y="6107514"/>
              <a:ext cx="2413291" cy="33031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1353" dirty="0">
                  <a:solidFill>
                    <a:srgbClr val="FFFF00"/>
                  </a:solidFill>
                  <a:effectLst>
                    <a:outerShdw blurRad="38100" dist="38100" dir="2700000" algn="tl">
                      <a:srgbClr val="000000">
                        <a:alpha val="43137"/>
                      </a:srgbClr>
                    </a:outerShdw>
                  </a:effectLst>
                  <a:latin typeface="Calibri" panose="020F0502020204030204"/>
                </a:rPr>
                <a:t>Local Executive Board</a:t>
              </a:r>
            </a:p>
          </p:txBody>
        </p:sp>
        <p:sp>
          <p:nvSpPr>
            <p:cNvPr id="8" name="Rectangle 7"/>
            <p:cNvSpPr/>
            <p:nvPr/>
          </p:nvSpPr>
          <p:spPr>
            <a:xfrm>
              <a:off x="1395369" y="6630446"/>
              <a:ext cx="2413290" cy="33031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1353" dirty="0">
                  <a:solidFill>
                    <a:srgbClr val="FFFF00"/>
                  </a:solidFill>
                  <a:effectLst>
                    <a:outerShdw blurRad="38100" dist="38100" dir="2700000" algn="tl">
                      <a:srgbClr val="000000">
                        <a:alpha val="43137"/>
                      </a:srgbClr>
                    </a:outerShdw>
                  </a:effectLst>
                  <a:latin typeface="Calibri" panose="020F0502020204030204"/>
                </a:rPr>
                <a:t>Stewards</a:t>
              </a:r>
            </a:p>
          </p:txBody>
        </p:sp>
        <p:sp>
          <p:nvSpPr>
            <p:cNvPr id="9" name="Oval 8"/>
            <p:cNvSpPr/>
            <p:nvPr/>
          </p:nvSpPr>
          <p:spPr>
            <a:xfrm>
              <a:off x="-316264" y="4586659"/>
              <a:ext cx="6007866" cy="44176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561" tIns="25780" rIns="51561" bIns="25780" numCol="1" spcCol="0" rtlCol="0" fromWordArt="0" anchor="ctr" anchorCtr="0" forceAA="0" compatLnSpc="1">
              <a:prstTxWarp prst="textNoShape">
                <a:avLst/>
              </a:prstTxWarp>
              <a:noAutofit/>
            </a:bodyPr>
            <a:lstStyle/>
            <a:p>
              <a:pPr algn="ctr" defTabSz="257815">
                <a:defRPr/>
              </a:pPr>
              <a:endParaRPr lang="en-US" sz="1015">
                <a:solidFill>
                  <a:prstClr val="white"/>
                </a:solidFill>
                <a:latin typeface="Calibri" panose="020F0502020204030204"/>
              </a:endParaRPr>
            </a:p>
          </p:txBody>
        </p:sp>
        <p:sp>
          <p:nvSpPr>
            <p:cNvPr id="10" name="TextBox 9"/>
            <p:cNvSpPr txBox="1"/>
            <p:nvPr/>
          </p:nvSpPr>
          <p:spPr>
            <a:xfrm>
              <a:off x="1680686" y="5091961"/>
              <a:ext cx="1834429" cy="527681"/>
            </a:xfrm>
            <a:prstGeom prst="rect">
              <a:avLst/>
            </a:prstGeom>
            <a:noFill/>
          </p:spPr>
          <p:txBody>
            <a:bodyPr wrap="square" rtlCol="0">
              <a:spAutoFit/>
            </a:bodyPr>
            <a:lstStyle/>
            <a:p>
              <a:pPr algn="ctr" defTabSz="257815">
                <a:defRPr/>
              </a:pPr>
              <a:r>
                <a:rPr lang="en-US" sz="1579" b="1" dirty="0">
                  <a:solidFill>
                    <a:prstClr val="black"/>
                  </a:solidFill>
                  <a:latin typeface="Calibri" panose="020F0502020204030204"/>
                </a:rPr>
                <a:t>LOCALS</a:t>
              </a:r>
              <a:r>
                <a:rPr lang="en-US" sz="1015" dirty="0">
                  <a:solidFill>
                    <a:prstClr val="black"/>
                  </a:solidFill>
                  <a:latin typeface="Calibri" panose="020F0502020204030204"/>
                </a:rPr>
                <a:t> </a:t>
              </a:r>
            </a:p>
          </p:txBody>
        </p:sp>
      </p:grpSp>
      <p:grpSp>
        <p:nvGrpSpPr>
          <p:cNvPr id="41" name="Group 40"/>
          <p:cNvGrpSpPr/>
          <p:nvPr/>
        </p:nvGrpSpPr>
        <p:grpSpPr>
          <a:xfrm>
            <a:off x="4122604" y="1487613"/>
            <a:ext cx="3601163" cy="2578493"/>
            <a:chOff x="4408899" y="1225321"/>
            <a:chExt cx="6696633" cy="5157822"/>
          </a:xfrm>
        </p:grpSpPr>
        <p:sp>
          <p:nvSpPr>
            <p:cNvPr id="12" name="Rectangle 11"/>
            <p:cNvSpPr/>
            <p:nvPr/>
          </p:nvSpPr>
          <p:spPr>
            <a:xfrm>
              <a:off x="5498651" y="2446647"/>
              <a:ext cx="4313270" cy="85650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1579" dirty="0">
                  <a:solidFill>
                    <a:srgbClr val="FFFF00"/>
                  </a:solidFill>
                  <a:effectLst>
                    <a:outerShdw blurRad="38100" dist="38100" dir="2700000" algn="tl">
                      <a:srgbClr val="000000">
                        <a:alpha val="43137"/>
                      </a:srgbClr>
                    </a:outerShdw>
                  </a:effectLst>
                  <a:latin typeface="Calibri" panose="020F0502020204030204"/>
                </a:rPr>
                <a:t>National Vice President</a:t>
              </a:r>
            </a:p>
          </p:txBody>
        </p:sp>
        <p:sp>
          <p:nvSpPr>
            <p:cNvPr id="13" name="Rectangle 12"/>
            <p:cNvSpPr/>
            <p:nvPr/>
          </p:nvSpPr>
          <p:spPr>
            <a:xfrm>
              <a:off x="5271951" y="3700305"/>
              <a:ext cx="2227148" cy="95898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1353" dirty="0">
                  <a:solidFill>
                    <a:prstClr val="white"/>
                  </a:solidFill>
                  <a:latin typeface="Calibri" panose="020F0502020204030204"/>
                </a:rPr>
                <a:t>National Representatives</a:t>
              </a:r>
            </a:p>
          </p:txBody>
        </p:sp>
        <p:sp>
          <p:nvSpPr>
            <p:cNvPr id="14" name="Rectangle 13"/>
            <p:cNvSpPr/>
            <p:nvPr/>
          </p:nvSpPr>
          <p:spPr>
            <a:xfrm>
              <a:off x="8250961" y="3639094"/>
              <a:ext cx="1899221" cy="102019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1353" dirty="0">
                  <a:solidFill>
                    <a:prstClr val="white"/>
                  </a:solidFill>
                  <a:latin typeface="Calibri" panose="020F0502020204030204"/>
                </a:rPr>
                <a:t>WFP District Coordinators</a:t>
              </a:r>
            </a:p>
          </p:txBody>
        </p:sp>
        <p:sp>
          <p:nvSpPr>
            <p:cNvPr id="16" name="Rectangle 15"/>
            <p:cNvSpPr/>
            <p:nvPr/>
          </p:nvSpPr>
          <p:spPr>
            <a:xfrm>
              <a:off x="6761412" y="1803655"/>
              <a:ext cx="1748478" cy="670805"/>
            </a:xfrm>
            <a:prstGeom prst="rect">
              <a:avLst/>
            </a:prstGeom>
          </p:spPr>
          <p:txBody>
            <a:bodyPr wrap="none">
              <a:spAutoFit/>
            </a:bodyPr>
            <a:lstStyle/>
            <a:p>
              <a:pPr defTabSz="257815">
                <a:defRPr/>
              </a:pPr>
              <a:r>
                <a:rPr lang="en-US" sz="1579" b="1" dirty="0">
                  <a:solidFill>
                    <a:prstClr val="black"/>
                  </a:solidFill>
                  <a:latin typeface="Calibri" panose="020F0502020204030204"/>
                </a:rPr>
                <a:t>DISTRICT</a:t>
              </a:r>
              <a:endParaRPr lang="en-US" sz="1015" dirty="0">
                <a:solidFill>
                  <a:prstClr val="black"/>
                </a:solidFill>
                <a:latin typeface="Calibri" panose="020F0502020204030204"/>
              </a:endParaRPr>
            </a:p>
          </p:txBody>
        </p:sp>
        <p:sp>
          <p:nvSpPr>
            <p:cNvPr id="11" name="Oval 10"/>
            <p:cNvSpPr/>
            <p:nvPr/>
          </p:nvSpPr>
          <p:spPr>
            <a:xfrm>
              <a:off x="4408899" y="1225321"/>
              <a:ext cx="6696633" cy="51578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561" tIns="25780" rIns="51561" bIns="25780" numCol="1" spcCol="0" rtlCol="0" fromWordArt="0" anchor="ctr" anchorCtr="0" forceAA="0" compatLnSpc="1">
              <a:prstTxWarp prst="textNoShape">
                <a:avLst/>
              </a:prstTxWarp>
              <a:noAutofit/>
            </a:bodyPr>
            <a:lstStyle/>
            <a:p>
              <a:pPr algn="ctr" defTabSz="257815">
                <a:defRPr/>
              </a:pPr>
              <a:endParaRPr lang="en-US" sz="1015">
                <a:solidFill>
                  <a:prstClr val="white"/>
                </a:solidFill>
                <a:latin typeface="Calibri" panose="020F0502020204030204"/>
              </a:endParaRPr>
            </a:p>
          </p:txBody>
        </p:sp>
      </p:grpSp>
      <p:sp>
        <p:nvSpPr>
          <p:cNvPr id="35" name="Rectangle 34"/>
          <p:cNvSpPr/>
          <p:nvPr/>
        </p:nvSpPr>
        <p:spPr>
          <a:xfrm>
            <a:off x="5341593" y="1122880"/>
            <a:ext cx="1174937" cy="369332"/>
          </a:xfrm>
          <a:prstGeom prst="rect">
            <a:avLst/>
          </a:prstGeom>
        </p:spPr>
        <p:txBody>
          <a:bodyPr wrap="none">
            <a:spAutoFit/>
          </a:bodyPr>
          <a:lstStyle/>
          <a:p>
            <a:pPr defTabSz="257815">
              <a:defRPr/>
            </a:pPr>
            <a:r>
              <a:rPr lang="en-US" b="1" i="1" dirty="0">
                <a:solidFill>
                  <a:prstClr val="black"/>
                </a:solidFill>
                <a:latin typeface="Calibri" panose="020F0502020204030204"/>
              </a:rPr>
              <a:t>REGIONAL</a:t>
            </a:r>
            <a:endParaRPr lang="en-US" sz="1100" i="1" dirty="0">
              <a:solidFill>
                <a:prstClr val="black"/>
              </a:solidFill>
              <a:latin typeface="Calibri" panose="020F0502020204030204"/>
            </a:endParaRPr>
          </a:p>
        </p:txBody>
      </p:sp>
      <p:grpSp>
        <p:nvGrpSpPr>
          <p:cNvPr id="42" name="Group 41"/>
          <p:cNvGrpSpPr/>
          <p:nvPr/>
        </p:nvGrpSpPr>
        <p:grpSpPr>
          <a:xfrm>
            <a:off x="7594952" y="1978713"/>
            <a:ext cx="2530452" cy="4174785"/>
            <a:chOff x="11859079" y="3104407"/>
            <a:chExt cx="3877491" cy="7403720"/>
          </a:xfrm>
        </p:grpSpPr>
        <p:grpSp>
          <p:nvGrpSpPr>
            <p:cNvPr id="17" name="Group 16"/>
            <p:cNvGrpSpPr/>
            <p:nvPr/>
          </p:nvGrpSpPr>
          <p:grpSpPr>
            <a:xfrm>
              <a:off x="11859079" y="4373056"/>
              <a:ext cx="3877491" cy="6135071"/>
              <a:chOff x="11771670" y="5311043"/>
              <a:chExt cx="2993398" cy="4055443"/>
            </a:xfrm>
          </p:grpSpPr>
          <p:grpSp>
            <p:nvGrpSpPr>
              <p:cNvPr id="18" name="Group 17"/>
              <p:cNvGrpSpPr/>
              <p:nvPr/>
            </p:nvGrpSpPr>
            <p:grpSpPr>
              <a:xfrm>
                <a:off x="11771670" y="5311043"/>
                <a:ext cx="2993398" cy="4055443"/>
                <a:chOff x="11416927" y="5521671"/>
                <a:chExt cx="3144482" cy="2739049"/>
              </a:xfrm>
            </p:grpSpPr>
            <p:sp>
              <p:nvSpPr>
                <p:cNvPr id="21" name="Rectangle 20"/>
                <p:cNvSpPr/>
                <p:nvPr/>
              </p:nvSpPr>
              <p:spPr>
                <a:xfrm>
                  <a:off x="12309089" y="6444888"/>
                  <a:ext cx="1538186" cy="462651"/>
                </a:xfrm>
                <a:prstGeom prst="rect">
                  <a:avLst/>
                </a:prstGeom>
                <a:solidFill>
                  <a:srgbClr val="002060"/>
                </a:solid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815">
                    <a:defRPr/>
                  </a:pPr>
                  <a:r>
                    <a:rPr lang="en-US" sz="1353" dirty="0">
                      <a:solidFill>
                        <a:srgbClr val="FFFF00"/>
                      </a:solidFill>
                      <a:effectLst>
                        <a:outerShdw blurRad="38100" dist="38100" dir="2700000" algn="tl">
                          <a:srgbClr val="000000">
                            <a:alpha val="43137"/>
                          </a:srgbClr>
                        </a:outerShdw>
                      </a:effectLst>
                      <a:latin typeface="Calibri" panose="020F0502020204030204"/>
                    </a:rPr>
                    <a:t>Council President</a:t>
                  </a:r>
                </a:p>
              </p:txBody>
            </p:sp>
            <p:sp>
              <p:nvSpPr>
                <p:cNvPr id="22" name="Rectangle 21"/>
                <p:cNvSpPr/>
                <p:nvPr/>
              </p:nvSpPr>
              <p:spPr>
                <a:xfrm>
                  <a:off x="12122915" y="7121478"/>
                  <a:ext cx="2047001" cy="462651"/>
                </a:xfrm>
                <a:prstGeom prst="rect">
                  <a:avLst/>
                </a:prstGeom>
                <a:solidFill>
                  <a:srgbClr val="002060"/>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815">
                    <a:defRPr/>
                  </a:pPr>
                  <a:r>
                    <a:rPr lang="en-US" sz="1353" dirty="0">
                      <a:solidFill>
                        <a:srgbClr val="FFFF00"/>
                      </a:solidFill>
                      <a:effectLst>
                        <a:outerShdw blurRad="38100" dist="38100" dir="2700000" algn="tl">
                          <a:srgbClr val="000000">
                            <a:alpha val="43137"/>
                          </a:srgbClr>
                        </a:outerShdw>
                      </a:effectLst>
                      <a:latin typeface="Calibri" panose="020F0502020204030204"/>
                    </a:rPr>
                    <a:t>Council Executive Board</a:t>
                  </a:r>
                </a:p>
              </p:txBody>
            </p:sp>
            <p:sp>
              <p:nvSpPr>
                <p:cNvPr id="23" name="Oval 22"/>
                <p:cNvSpPr/>
                <p:nvPr/>
              </p:nvSpPr>
              <p:spPr>
                <a:xfrm>
                  <a:off x="11416927" y="5521671"/>
                  <a:ext cx="3144482" cy="2739049"/>
                </a:xfrm>
                <a:prstGeom prst="ellipse">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815">
                    <a:defRPr/>
                  </a:pPr>
                  <a:endParaRPr lang="en-US" sz="1015">
                    <a:solidFill>
                      <a:prstClr val="white"/>
                    </a:solidFill>
                    <a:latin typeface="Calibri" panose="020F0502020204030204"/>
                  </a:endParaRPr>
                </a:p>
              </p:txBody>
            </p:sp>
          </p:grpSp>
          <p:sp>
            <p:nvSpPr>
              <p:cNvPr id="20" name="TextBox 19"/>
              <p:cNvSpPr txBox="1"/>
              <p:nvPr/>
            </p:nvSpPr>
            <p:spPr>
              <a:xfrm>
                <a:off x="12316001" y="6064267"/>
                <a:ext cx="1968081" cy="393125"/>
              </a:xfrm>
              <a:prstGeom prst="rect">
                <a:avLst/>
              </a:prstGeom>
              <a:noFill/>
            </p:spPr>
            <p:txBody>
              <a:bodyPr wrap="square" rtlCol="0">
                <a:spAutoFit/>
              </a:bodyPr>
              <a:lstStyle/>
              <a:p>
                <a:pPr algn="ctr" defTabSz="257815">
                  <a:defRPr/>
                </a:pPr>
                <a:r>
                  <a:rPr lang="en-US" sz="1579" b="1" dirty="0">
                    <a:solidFill>
                      <a:prstClr val="black"/>
                    </a:solidFill>
                    <a:latin typeface="Calibri" panose="020F0502020204030204"/>
                  </a:rPr>
                  <a:t>COUNCILS</a:t>
                </a:r>
                <a:r>
                  <a:rPr lang="en-US" sz="1015" dirty="0">
                    <a:solidFill>
                      <a:prstClr val="black"/>
                    </a:solidFill>
                    <a:latin typeface="Calibri" panose="020F0502020204030204"/>
                  </a:rPr>
                  <a:t> </a:t>
                </a:r>
              </a:p>
            </p:txBody>
          </p:sp>
        </p:grpSp>
        <p:sp>
          <p:nvSpPr>
            <p:cNvPr id="36" name="Rectangle 35"/>
            <p:cNvSpPr/>
            <p:nvPr/>
          </p:nvSpPr>
          <p:spPr>
            <a:xfrm>
              <a:off x="12694554" y="3104407"/>
              <a:ext cx="2247052" cy="1423231"/>
            </a:xfrm>
            <a:prstGeom prst="rect">
              <a:avLst/>
            </a:prstGeom>
          </p:spPr>
          <p:txBody>
            <a:bodyPr wrap="none">
              <a:spAutoFit/>
            </a:bodyPr>
            <a:lstStyle/>
            <a:p>
              <a:pPr algn="ctr" defTabSz="257815">
                <a:defRPr/>
              </a:pPr>
              <a:r>
                <a:rPr lang="en-US" b="1" i="1" dirty="0">
                  <a:solidFill>
                    <a:prstClr val="black"/>
                  </a:solidFill>
                  <a:latin typeface="Calibri" panose="020F0502020204030204"/>
                </a:rPr>
                <a:t>AGENCY/</a:t>
              </a:r>
            </a:p>
            <a:p>
              <a:pPr algn="ctr" defTabSz="257815">
                <a:defRPr/>
              </a:pPr>
              <a:r>
                <a:rPr lang="en-US" b="1" i="1" dirty="0">
                  <a:solidFill>
                    <a:prstClr val="black"/>
                  </a:solidFill>
                  <a:latin typeface="Calibri" panose="020F0502020204030204"/>
                </a:rPr>
                <a:t>COMPONENT</a:t>
              </a:r>
            </a:p>
            <a:p>
              <a:pPr defTabSz="257815">
                <a:defRPr/>
              </a:pPr>
              <a:endParaRPr lang="en-US" sz="1015" i="1" dirty="0">
                <a:solidFill>
                  <a:prstClr val="black"/>
                </a:solidFill>
                <a:latin typeface="Calibri" panose="020F0502020204030204"/>
              </a:endParaRPr>
            </a:p>
          </p:txBody>
        </p:sp>
      </p:grpSp>
      <p:sp>
        <p:nvSpPr>
          <p:cNvPr id="37" name="Oval 36"/>
          <p:cNvSpPr/>
          <p:nvPr/>
        </p:nvSpPr>
        <p:spPr>
          <a:xfrm>
            <a:off x="1623796" y="1162775"/>
            <a:ext cx="2967749" cy="52242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561" tIns="25780" rIns="51561" bIns="25780" numCol="1" spcCol="0" rtlCol="0" fromWordArt="0" anchor="ctr" anchorCtr="0" forceAA="0" compatLnSpc="1">
            <a:prstTxWarp prst="textNoShape">
              <a:avLst/>
            </a:prstTxWarp>
            <a:noAutofit/>
          </a:bodyPr>
          <a:lstStyle/>
          <a:p>
            <a:pPr algn="ctr" defTabSz="257815">
              <a:defRPr/>
            </a:pPr>
            <a:endParaRPr lang="en-US" sz="1015">
              <a:solidFill>
                <a:prstClr val="white"/>
              </a:solidFill>
              <a:latin typeface="Calibri" panose="020F0502020204030204"/>
            </a:endParaRPr>
          </a:p>
        </p:txBody>
      </p:sp>
      <p:sp>
        <p:nvSpPr>
          <p:cNvPr id="38" name="Rectangle 37"/>
          <p:cNvSpPr/>
          <p:nvPr/>
        </p:nvSpPr>
        <p:spPr>
          <a:xfrm>
            <a:off x="2496422" y="728395"/>
            <a:ext cx="1255757" cy="369332"/>
          </a:xfrm>
          <a:prstGeom prst="rect">
            <a:avLst/>
          </a:prstGeom>
        </p:spPr>
        <p:txBody>
          <a:bodyPr wrap="square">
            <a:spAutoFit/>
          </a:bodyPr>
          <a:lstStyle/>
          <a:p>
            <a:pPr algn="ctr" defTabSz="257815">
              <a:defRPr/>
            </a:pPr>
            <a:r>
              <a:rPr lang="en-US" b="1" i="1" dirty="0">
                <a:solidFill>
                  <a:prstClr val="black"/>
                </a:solidFill>
                <a:latin typeface="Calibri" panose="020F0502020204030204"/>
              </a:rPr>
              <a:t>NATIONAL</a:t>
            </a:r>
            <a:endParaRPr lang="en-US" sz="1100" i="1" dirty="0">
              <a:solidFill>
                <a:prstClr val="black"/>
              </a:solidFill>
              <a:latin typeface="Calibri" panose="020F0502020204030204"/>
            </a:endParaRPr>
          </a:p>
        </p:txBody>
      </p:sp>
      <p:sp>
        <p:nvSpPr>
          <p:cNvPr id="39" name="Rectangle 38"/>
          <p:cNvSpPr/>
          <p:nvPr/>
        </p:nvSpPr>
        <p:spPr>
          <a:xfrm>
            <a:off x="2376518" y="1549834"/>
            <a:ext cx="1462302" cy="49881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1600" b="1" dirty="0">
                <a:solidFill>
                  <a:srgbClr val="FFFF00"/>
                </a:solidFill>
                <a:effectLst>
                  <a:outerShdw blurRad="38100" dist="38100" dir="2700000" algn="tl">
                    <a:srgbClr val="000000">
                      <a:alpha val="43137"/>
                    </a:srgbClr>
                  </a:outerShdw>
                </a:effectLst>
                <a:latin typeface="Calibri" panose="020F0502020204030204"/>
              </a:rPr>
              <a:t>National </a:t>
            </a:r>
          </a:p>
          <a:p>
            <a:pPr algn="ctr" defTabSz="257815">
              <a:defRPr/>
            </a:pPr>
            <a:r>
              <a:rPr lang="en-US" sz="1600" b="1" dirty="0">
                <a:solidFill>
                  <a:srgbClr val="FFFF00"/>
                </a:solidFill>
                <a:effectLst>
                  <a:outerShdw blurRad="38100" dist="38100" dir="2700000" algn="tl">
                    <a:srgbClr val="000000">
                      <a:alpha val="43137"/>
                    </a:srgbClr>
                  </a:outerShdw>
                </a:effectLst>
                <a:latin typeface="Calibri" panose="020F0502020204030204"/>
              </a:rPr>
              <a:t>President</a:t>
            </a:r>
          </a:p>
        </p:txBody>
      </p:sp>
      <p:sp>
        <p:nvSpPr>
          <p:cNvPr id="40" name="Rectangle 39"/>
          <p:cNvSpPr/>
          <p:nvPr/>
        </p:nvSpPr>
        <p:spPr>
          <a:xfrm>
            <a:off x="2376519" y="2735026"/>
            <a:ext cx="1511029" cy="44837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1353" b="1" dirty="0">
                <a:solidFill>
                  <a:srgbClr val="FFFF00"/>
                </a:solidFill>
                <a:effectLst>
                  <a:outerShdw blurRad="38100" dist="38100" dir="2700000" algn="tl">
                    <a:srgbClr val="000000">
                      <a:alpha val="43137"/>
                    </a:srgbClr>
                  </a:outerShdw>
                </a:effectLst>
                <a:latin typeface="Calibri" panose="020F0502020204030204"/>
              </a:rPr>
              <a:t>National Secretary Treasurer</a:t>
            </a:r>
          </a:p>
        </p:txBody>
      </p:sp>
      <p:sp>
        <p:nvSpPr>
          <p:cNvPr id="43" name="Rectangle 42"/>
          <p:cNvSpPr/>
          <p:nvPr/>
        </p:nvSpPr>
        <p:spPr>
          <a:xfrm>
            <a:off x="2393224" y="4066106"/>
            <a:ext cx="1477615" cy="105319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1353" b="1" dirty="0">
                <a:solidFill>
                  <a:srgbClr val="FFFF00"/>
                </a:solidFill>
                <a:effectLst>
                  <a:outerShdw blurRad="38100" dist="38100" dir="2700000" algn="tl">
                    <a:srgbClr val="000000">
                      <a:alpha val="43137"/>
                    </a:srgbClr>
                  </a:outerShdw>
                </a:effectLst>
                <a:latin typeface="Calibri" panose="020F0502020204030204"/>
              </a:rPr>
              <a:t>National Vice President for Women and Fair Practices</a:t>
            </a:r>
          </a:p>
        </p:txBody>
      </p:sp>
      <p:sp>
        <p:nvSpPr>
          <p:cNvPr id="44" name="TextBox 43"/>
          <p:cNvSpPr txBox="1"/>
          <p:nvPr/>
        </p:nvSpPr>
        <p:spPr>
          <a:xfrm>
            <a:off x="2496422" y="2163889"/>
            <a:ext cx="1309681" cy="508729"/>
          </a:xfrm>
          <a:prstGeom prst="rect">
            <a:avLst/>
          </a:prstGeom>
          <a:noFill/>
        </p:spPr>
        <p:txBody>
          <a:bodyPr wrap="square" rtlCol="0">
            <a:spAutoFit/>
          </a:bodyPr>
          <a:lstStyle/>
          <a:p>
            <a:pPr algn="ctr" defTabSz="257815">
              <a:defRPr/>
            </a:pPr>
            <a:r>
              <a:rPr lang="en-US" sz="1353" b="1" dirty="0">
                <a:solidFill>
                  <a:prstClr val="black"/>
                </a:solidFill>
                <a:latin typeface="Calibri" panose="020F0502020204030204"/>
              </a:rPr>
              <a:t>Operations Departments</a:t>
            </a:r>
          </a:p>
        </p:txBody>
      </p:sp>
      <p:sp>
        <p:nvSpPr>
          <p:cNvPr id="45" name="TextBox 44"/>
          <p:cNvSpPr txBox="1"/>
          <p:nvPr/>
        </p:nvSpPr>
        <p:spPr>
          <a:xfrm>
            <a:off x="2477192" y="3268642"/>
            <a:ext cx="1309681" cy="786626"/>
          </a:xfrm>
          <a:prstGeom prst="rect">
            <a:avLst/>
          </a:prstGeom>
          <a:noFill/>
        </p:spPr>
        <p:txBody>
          <a:bodyPr wrap="square" rtlCol="0">
            <a:spAutoFit/>
          </a:bodyPr>
          <a:lstStyle/>
          <a:p>
            <a:pPr algn="ctr" defTabSz="257815">
              <a:defRPr/>
            </a:pPr>
            <a:r>
              <a:rPr lang="en-US" sz="1128" b="1" dirty="0">
                <a:solidFill>
                  <a:prstClr val="black"/>
                </a:solidFill>
                <a:latin typeface="Calibri" panose="020F0502020204030204"/>
              </a:rPr>
              <a:t>Finance and Information Services Departments</a:t>
            </a:r>
          </a:p>
        </p:txBody>
      </p:sp>
      <p:sp>
        <p:nvSpPr>
          <p:cNvPr id="46" name="TextBox 45"/>
          <p:cNvSpPr txBox="1"/>
          <p:nvPr/>
        </p:nvSpPr>
        <p:spPr>
          <a:xfrm>
            <a:off x="2469461" y="5253753"/>
            <a:ext cx="1309681" cy="613053"/>
          </a:xfrm>
          <a:prstGeom prst="rect">
            <a:avLst/>
          </a:prstGeom>
          <a:noFill/>
        </p:spPr>
        <p:txBody>
          <a:bodyPr wrap="square" rtlCol="0">
            <a:spAutoFit/>
          </a:bodyPr>
          <a:lstStyle/>
          <a:p>
            <a:pPr algn="ctr" defTabSz="257815">
              <a:defRPr/>
            </a:pPr>
            <a:r>
              <a:rPr lang="en-US" sz="1128" b="1" dirty="0">
                <a:solidFill>
                  <a:prstClr val="black"/>
                </a:solidFill>
                <a:latin typeface="Calibri" panose="020F0502020204030204"/>
              </a:rPr>
              <a:t>Women’s and Fair Practices Departments</a:t>
            </a:r>
          </a:p>
        </p:txBody>
      </p:sp>
      <p:sp>
        <p:nvSpPr>
          <p:cNvPr id="47" name="Rectangle 46"/>
          <p:cNvSpPr/>
          <p:nvPr/>
        </p:nvSpPr>
        <p:spPr>
          <a:xfrm>
            <a:off x="3755807" y="188245"/>
            <a:ext cx="4977902" cy="474104"/>
          </a:xfrm>
          <a:prstGeom prst="rect">
            <a:avLst/>
          </a:prstGeom>
        </p:spPr>
        <p:txBody>
          <a:bodyPr wrap="none">
            <a:spAutoFit/>
          </a:bodyPr>
          <a:lstStyle/>
          <a:p>
            <a:pPr algn="ctr" defTabSz="257815">
              <a:defRPr/>
            </a:pPr>
            <a:r>
              <a:rPr lang="en-US" sz="2481" b="1" dirty="0">
                <a:solidFill>
                  <a:prstClr val="black"/>
                </a:solidFill>
                <a:latin typeface="Calibri" panose="020F0502020204030204"/>
              </a:rPr>
              <a:t>AFGE ORGANIZATIONAL STRUCTURE</a:t>
            </a: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029" y="5459416"/>
            <a:ext cx="673208" cy="1356084"/>
          </a:xfrm>
          <a:prstGeom prst="rect">
            <a:avLst/>
          </a:prstGeom>
        </p:spPr>
      </p:pic>
    </p:spTree>
    <p:extLst>
      <p:ext uri="{BB962C8B-B14F-4D97-AF65-F5344CB8AC3E}">
        <p14:creationId xmlns:p14="http://schemas.microsoft.com/office/powerpoint/2010/main" val="2456367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cxnSp>
        <p:nvCxnSpPr>
          <p:cNvPr id="43" name="Elbow Connector 42"/>
          <p:cNvCxnSpPr>
            <a:endCxn id="22" idx="0"/>
          </p:cNvCxnSpPr>
          <p:nvPr/>
        </p:nvCxnSpPr>
        <p:spPr>
          <a:xfrm>
            <a:off x="8185213" y="1411353"/>
            <a:ext cx="1596926" cy="1413169"/>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rot="5400000">
            <a:off x="5177822" y="-867098"/>
            <a:ext cx="1319028" cy="465659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29004" tIns="14502" rIns="29004" bIns="14502" numCol="1" spcCol="0" rtlCol="0" fromWordArt="0" anchor="ctr" anchorCtr="0" forceAA="0" compatLnSpc="1">
            <a:prstTxWarp prst="textNoShape">
              <a:avLst/>
            </a:prstTxWarp>
            <a:noAutofit/>
          </a:bodyPr>
          <a:lstStyle/>
          <a:p>
            <a:pPr algn="ctr" defTabSz="257815">
              <a:defRPr/>
            </a:pPr>
            <a:r>
              <a:rPr lang="en-US" sz="1804" dirty="0">
                <a:solidFill>
                  <a:prstClr val="white"/>
                </a:solidFill>
                <a:latin typeface="Calibri" panose="020F0502020204030204"/>
              </a:rPr>
              <a:t>NATIONAL CONVENTION</a:t>
            </a:r>
          </a:p>
        </p:txBody>
      </p:sp>
      <p:grpSp>
        <p:nvGrpSpPr>
          <p:cNvPr id="23" name="Group 22"/>
          <p:cNvGrpSpPr/>
          <p:nvPr/>
        </p:nvGrpSpPr>
        <p:grpSpPr>
          <a:xfrm>
            <a:off x="2899064" y="2120433"/>
            <a:ext cx="6015225" cy="2079313"/>
            <a:chOff x="4293227" y="895491"/>
            <a:chExt cx="7707439" cy="2855562"/>
          </a:xfrm>
        </p:grpSpPr>
        <p:sp>
          <p:nvSpPr>
            <p:cNvPr id="10" name="Rectangle 9"/>
            <p:cNvSpPr/>
            <p:nvPr/>
          </p:nvSpPr>
          <p:spPr>
            <a:xfrm>
              <a:off x="6931165" y="2468972"/>
              <a:ext cx="2217605" cy="94205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1353" dirty="0">
                  <a:solidFill>
                    <a:srgbClr val="FFFF00"/>
                  </a:solidFill>
                  <a:effectLst>
                    <a:outerShdw blurRad="38100" dist="38100" dir="2700000" algn="tl">
                      <a:srgbClr val="000000">
                        <a:alpha val="43137"/>
                      </a:srgbClr>
                    </a:outerShdw>
                  </a:effectLst>
                  <a:latin typeface="Calibri" panose="020F0502020204030204"/>
                </a:rPr>
                <a:t>National Vice Presidents</a:t>
              </a:r>
            </a:p>
          </p:txBody>
        </p:sp>
        <p:sp>
          <p:nvSpPr>
            <p:cNvPr id="13" name="Rectangle 12"/>
            <p:cNvSpPr/>
            <p:nvPr/>
          </p:nvSpPr>
          <p:spPr>
            <a:xfrm>
              <a:off x="6931165" y="1562936"/>
              <a:ext cx="2217605" cy="69908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1579" dirty="0">
                  <a:solidFill>
                    <a:srgbClr val="FFFF00"/>
                  </a:solidFill>
                  <a:effectLst>
                    <a:outerShdw blurRad="38100" dist="38100" dir="2700000" algn="tl">
                      <a:srgbClr val="000000">
                        <a:alpha val="43137"/>
                      </a:srgbClr>
                    </a:outerShdw>
                  </a:effectLst>
                  <a:latin typeface="Calibri" panose="020F0502020204030204"/>
                </a:rPr>
                <a:t>National President</a:t>
              </a:r>
            </a:p>
          </p:txBody>
        </p:sp>
        <p:sp>
          <p:nvSpPr>
            <p:cNvPr id="14" name="Rectangle 13"/>
            <p:cNvSpPr/>
            <p:nvPr/>
          </p:nvSpPr>
          <p:spPr>
            <a:xfrm>
              <a:off x="4634288" y="1846342"/>
              <a:ext cx="1870835" cy="91215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1353" dirty="0">
                  <a:solidFill>
                    <a:srgbClr val="FFFF00"/>
                  </a:solidFill>
                  <a:effectLst>
                    <a:outerShdw blurRad="38100" dist="38100" dir="2700000" algn="tl">
                      <a:srgbClr val="000000">
                        <a:alpha val="43137"/>
                      </a:srgbClr>
                    </a:outerShdw>
                  </a:effectLst>
                  <a:latin typeface="Calibri" panose="020F0502020204030204"/>
                </a:rPr>
                <a:t>National Secretary Treasurer</a:t>
              </a:r>
            </a:p>
          </p:txBody>
        </p:sp>
        <p:sp>
          <p:nvSpPr>
            <p:cNvPr id="15" name="Rectangle 14"/>
            <p:cNvSpPr/>
            <p:nvPr/>
          </p:nvSpPr>
          <p:spPr>
            <a:xfrm>
              <a:off x="9332008" y="1846342"/>
              <a:ext cx="2309861" cy="91215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1297" dirty="0">
                  <a:solidFill>
                    <a:srgbClr val="FFFF00"/>
                  </a:solidFill>
                  <a:effectLst>
                    <a:outerShdw blurRad="38100" dist="38100" dir="2700000" algn="tl">
                      <a:srgbClr val="000000">
                        <a:alpha val="43137"/>
                      </a:srgbClr>
                    </a:outerShdw>
                  </a:effectLst>
                  <a:latin typeface="Calibri" panose="020F0502020204030204"/>
                </a:rPr>
                <a:t>National Vice President for Women and Fair Practices</a:t>
              </a:r>
            </a:p>
          </p:txBody>
        </p:sp>
        <p:sp>
          <p:nvSpPr>
            <p:cNvPr id="17" name="TextBox 16"/>
            <p:cNvSpPr txBox="1"/>
            <p:nvPr/>
          </p:nvSpPr>
          <p:spPr>
            <a:xfrm>
              <a:off x="6747928" y="1054361"/>
              <a:ext cx="2658412" cy="460540"/>
            </a:xfrm>
            <a:prstGeom prst="rect">
              <a:avLst/>
            </a:prstGeom>
            <a:noFill/>
          </p:spPr>
          <p:txBody>
            <a:bodyPr wrap="square" rtlCol="0">
              <a:spAutoFit/>
            </a:bodyPr>
            <a:lstStyle/>
            <a:p>
              <a:pPr defTabSz="257815">
                <a:defRPr/>
              </a:pPr>
              <a:r>
                <a:rPr lang="en-US" sz="1579" b="1" dirty="0">
                  <a:solidFill>
                    <a:prstClr val="black"/>
                  </a:solidFill>
                  <a:latin typeface="Calibri" panose="020F0502020204030204"/>
                </a:rPr>
                <a:t>EXECUTIVE BOARD</a:t>
              </a:r>
            </a:p>
          </p:txBody>
        </p:sp>
        <p:sp>
          <p:nvSpPr>
            <p:cNvPr id="18" name="Oval 17"/>
            <p:cNvSpPr/>
            <p:nvPr/>
          </p:nvSpPr>
          <p:spPr>
            <a:xfrm>
              <a:off x="4293227" y="895491"/>
              <a:ext cx="7707439" cy="28555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561" tIns="25780" rIns="51561" bIns="25780" numCol="1" spcCol="0" rtlCol="0" fromWordArt="0" anchor="ctr" anchorCtr="0" forceAA="0" compatLnSpc="1">
              <a:prstTxWarp prst="textNoShape">
                <a:avLst/>
              </a:prstTxWarp>
              <a:noAutofit/>
            </a:bodyPr>
            <a:lstStyle/>
            <a:p>
              <a:pPr algn="ctr" defTabSz="257815">
                <a:defRPr/>
              </a:pPr>
              <a:endParaRPr lang="en-US" sz="1015">
                <a:solidFill>
                  <a:prstClr val="white"/>
                </a:solidFill>
                <a:latin typeface="Calibri" panose="020F0502020204030204"/>
              </a:endParaRPr>
            </a:p>
          </p:txBody>
        </p:sp>
      </p:grpSp>
      <p:sp>
        <p:nvSpPr>
          <p:cNvPr id="22" name="Diamond 21"/>
          <p:cNvSpPr/>
          <p:nvPr/>
        </p:nvSpPr>
        <p:spPr>
          <a:xfrm>
            <a:off x="8914289" y="2824521"/>
            <a:ext cx="1735701" cy="640764"/>
          </a:xfrm>
          <a:prstGeom prst="diamon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57815">
              <a:defRPr/>
            </a:pPr>
            <a:r>
              <a:rPr lang="en-US" sz="902" b="1" dirty="0">
                <a:solidFill>
                  <a:prstClr val="black"/>
                </a:solidFill>
                <a:latin typeface="Calibri" panose="020F0502020204030204"/>
              </a:rPr>
              <a:t>AFGE</a:t>
            </a:r>
          </a:p>
          <a:p>
            <a:pPr algn="ctr" defTabSz="257815">
              <a:defRPr/>
            </a:pPr>
            <a:r>
              <a:rPr lang="en-US" sz="902" b="1" dirty="0">
                <a:solidFill>
                  <a:prstClr val="black"/>
                </a:solidFill>
                <a:latin typeface="Calibri" panose="020F0502020204030204"/>
              </a:rPr>
              <a:t>Constitution</a:t>
            </a:r>
          </a:p>
        </p:txBody>
      </p:sp>
      <p:grpSp>
        <p:nvGrpSpPr>
          <p:cNvPr id="31" name="Group 30"/>
          <p:cNvGrpSpPr/>
          <p:nvPr/>
        </p:nvGrpSpPr>
        <p:grpSpPr>
          <a:xfrm>
            <a:off x="3578725" y="4211954"/>
            <a:ext cx="4646252" cy="2553961"/>
            <a:chOff x="5000791" y="4773211"/>
            <a:chExt cx="6033047" cy="4780364"/>
          </a:xfrm>
        </p:grpSpPr>
        <p:grpSp>
          <p:nvGrpSpPr>
            <p:cNvPr id="21" name="Group 20"/>
            <p:cNvGrpSpPr/>
            <p:nvPr/>
          </p:nvGrpSpPr>
          <p:grpSpPr>
            <a:xfrm>
              <a:off x="5000791" y="4773211"/>
              <a:ext cx="6033047" cy="4780364"/>
              <a:chOff x="-316264" y="4586659"/>
              <a:chExt cx="6007866" cy="4417694"/>
            </a:xfrm>
          </p:grpSpPr>
          <p:sp>
            <p:nvSpPr>
              <p:cNvPr id="4" name="Oval 3"/>
              <p:cNvSpPr/>
              <p:nvPr/>
            </p:nvSpPr>
            <p:spPr>
              <a:xfrm>
                <a:off x="721321" y="7352833"/>
                <a:ext cx="3663846" cy="13713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2030" dirty="0">
                    <a:solidFill>
                      <a:prstClr val="white"/>
                    </a:solidFill>
                    <a:latin typeface="Calibri" panose="020F0502020204030204"/>
                  </a:rPr>
                  <a:t>MEMBERS</a:t>
                </a:r>
              </a:p>
            </p:txBody>
          </p:sp>
          <p:sp>
            <p:nvSpPr>
              <p:cNvPr id="5" name="Rectangle 4"/>
              <p:cNvSpPr/>
              <p:nvPr/>
            </p:nvSpPr>
            <p:spPr>
              <a:xfrm>
                <a:off x="2553244" y="5550652"/>
                <a:ext cx="2413291" cy="38694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1015" dirty="0">
                    <a:solidFill>
                      <a:srgbClr val="FFFF00"/>
                    </a:solidFill>
                    <a:effectLst>
                      <a:outerShdw blurRad="38100" dist="38100" dir="2700000" algn="tl">
                        <a:srgbClr val="000000">
                          <a:alpha val="43137"/>
                        </a:srgbClr>
                      </a:outerShdw>
                    </a:effectLst>
                    <a:latin typeface="Calibri" panose="020F0502020204030204"/>
                  </a:rPr>
                  <a:t>Local President</a:t>
                </a:r>
              </a:p>
            </p:txBody>
          </p:sp>
          <p:sp>
            <p:nvSpPr>
              <p:cNvPr id="6" name="Rectangle 5"/>
              <p:cNvSpPr/>
              <p:nvPr/>
            </p:nvSpPr>
            <p:spPr>
              <a:xfrm>
                <a:off x="2553244" y="6093952"/>
                <a:ext cx="2413291" cy="33031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1015" dirty="0">
                    <a:solidFill>
                      <a:srgbClr val="FFFF00"/>
                    </a:solidFill>
                    <a:effectLst>
                      <a:outerShdw blurRad="38100" dist="38100" dir="2700000" algn="tl">
                        <a:srgbClr val="000000">
                          <a:alpha val="43137"/>
                        </a:srgbClr>
                      </a:outerShdw>
                    </a:effectLst>
                    <a:latin typeface="Calibri" panose="020F0502020204030204"/>
                  </a:rPr>
                  <a:t>Local Executive Board</a:t>
                </a:r>
              </a:p>
            </p:txBody>
          </p:sp>
          <p:sp>
            <p:nvSpPr>
              <p:cNvPr id="7" name="Rectangle 6"/>
              <p:cNvSpPr/>
              <p:nvPr/>
            </p:nvSpPr>
            <p:spPr>
              <a:xfrm>
                <a:off x="2553244" y="6601209"/>
                <a:ext cx="2413290" cy="33031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9004" tIns="14502" rIns="29004" bIns="14502" numCol="1" spcCol="0" rtlCol="0" fromWordArt="0" anchor="ctr" anchorCtr="0" forceAA="0" compatLnSpc="1">
                <a:prstTxWarp prst="textNoShape">
                  <a:avLst/>
                </a:prstTxWarp>
                <a:noAutofit/>
              </a:bodyPr>
              <a:lstStyle/>
              <a:p>
                <a:pPr algn="ctr" defTabSz="257815">
                  <a:defRPr/>
                </a:pPr>
                <a:r>
                  <a:rPr lang="en-US" sz="1015" dirty="0">
                    <a:solidFill>
                      <a:srgbClr val="FFFF00"/>
                    </a:solidFill>
                    <a:effectLst>
                      <a:outerShdw blurRad="38100" dist="38100" dir="2700000" algn="tl">
                        <a:srgbClr val="000000">
                          <a:alpha val="43137"/>
                        </a:srgbClr>
                      </a:outerShdw>
                    </a:effectLst>
                    <a:latin typeface="Calibri" panose="020F0502020204030204"/>
                  </a:rPr>
                  <a:t>Stewards</a:t>
                </a:r>
              </a:p>
            </p:txBody>
          </p:sp>
          <p:sp>
            <p:nvSpPr>
              <p:cNvPr id="19" name="Oval 18"/>
              <p:cNvSpPr/>
              <p:nvPr/>
            </p:nvSpPr>
            <p:spPr>
              <a:xfrm>
                <a:off x="-316264" y="4586659"/>
                <a:ext cx="6007866" cy="44176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561" tIns="25780" rIns="51561" bIns="25780" numCol="1" spcCol="0" rtlCol="0" fromWordArt="0" anchor="ctr" anchorCtr="0" forceAA="0" compatLnSpc="1">
                <a:prstTxWarp prst="textNoShape">
                  <a:avLst/>
                </a:prstTxWarp>
                <a:noAutofit/>
              </a:bodyPr>
              <a:lstStyle/>
              <a:p>
                <a:pPr algn="ctr" defTabSz="257815">
                  <a:defRPr/>
                </a:pPr>
                <a:endParaRPr lang="en-US" sz="1015">
                  <a:solidFill>
                    <a:prstClr val="white"/>
                  </a:solidFill>
                  <a:latin typeface="Calibri" panose="020F0502020204030204"/>
                </a:endParaRPr>
              </a:p>
            </p:txBody>
          </p:sp>
          <p:sp>
            <p:nvSpPr>
              <p:cNvPr id="20" name="TextBox 19"/>
              <p:cNvSpPr txBox="1"/>
              <p:nvPr/>
            </p:nvSpPr>
            <p:spPr>
              <a:xfrm>
                <a:off x="1687033" y="4742485"/>
                <a:ext cx="1834429" cy="580066"/>
              </a:xfrm>
              <a:prstGeom prst="rect">
                <a:avLst/>
              </a:prstGeom>
              <a:noFill/>
            </p:spPr>
            <p:txBody>
              <a:bodyPr wrap="square" rtlCol="0">
                <a:spAutoFit/>
              </a:bodyPr>
              <a:lstStyle/>
              <a:p>
                <a:pPr algn="ctr" defTabSz="257815">
                  <a:defRPr/>
                </a:pPr>
                <a:r>
                  <a:rPr lang="en-US" sz="1579" b="1" dirty="0">
                    <a:solidFill>
                      <a:prstClr val="black"/>
                    </a:solidFill>
                    <a:latin typeface="Calibri" panose="020F0502020204030204"/>
                  </a:rPr>
                  <a:t>LOCALS</a:t>
                </a:r>
                <a:r>
                  <a:rPr lang="en-US" sz="1015" dirty="0">
                    <a:solidFill>
                      <a:prstClr val="black"/>
                    </a:solidFill>
                    <a:latin typeface="Calibri" panose="020F0502020204030204"/>
                  </a:rPr>
                  <a:t> </a:t>
                </a:r>
              </a:p>
            </p:txBody>
          </p:sp>
        </p:grpSp>
        <p:sp>
          <p:nvSpPr>
            <p:cNvPr id="24" name="Diamond 23"/>
            <p:cNvSpPr/>
            <p:nvPr/>
          </p:nvSpPr>
          <p:spPr>
            <a:xfrm>
              <a:off x="5286830" y="6005333"/>
              <a:ext cx="2309458" cy="1150383"/>
            </a:xfrm>
            <a:prstGeom prst="diamon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57815">
                <a:defRPr/>
              </a:pPr>
              <a:r>
                <a:rPr lang="en-US" sz="789" b="1" dirty="0">
                  <a:solidFill>
                    <a:prstClr val="black"/>
                  </a:solidFill>
                  <a:latin typeface="Calibri" panose="020F0502020204030204"/>
                </a:rPr>
                <a:t>Local</a:t>
              </a:r>
            </a:p>
            <a:p>
              <a:pPr algn="ctr" defTabSz="257815">
                <a:defRPr/>
              </a:pPr>
              <a:r>
                <a:rPr lang="en-US" sz="789" b="1" dirty="0">
                  <a:solidFill>
                    <a:prstClr val="black"/>
                  </a:solidFill>
                  <a:latin typeface="Calibri" panose="020F0502020204030204"/>
                </a:rPr>
                <a:t>Constitution</a:t>
              </a:r>
            </a:p>
          </p:txBody>
        </p:sp>
      </p:grpSp>
      <p:sp>
        <p:nvSpPr>
          <p:cNvPr id="32" name="TextBox 31"/>
          <p:cNvSpPr txBox="1"/>
          <p:nvPr/>
        </p:nvSpPr>
        <p:spPr>
          <a:xfrm>
            <a:off x="3745598" y="215673"/>
            <a:ext cx="4883313" cy="474104"/>
          </a:xfrm>
          <a:prstGeom prst="rect">
            <a:avLst/>
          </a:prstGeom>
          <a:noFill/>
        </p:spPr>
        <p:txBody>
          <a:bodyPr wrap="square" rtlCol="0">
            <a:spAutoFit/>
          </a:bodyPr>
          <a:lstStyle/>
          <a:p>
            <a:pPr algn="ctr" defTabSz="257815">
              <a:defRPr/>
            </a:pPr>
            <a:r>
              <a:rPr lang="en-US" sz="2481" b="1" dirty="0">
                <a:solidFill>
                  <a:prstClr val="black"/>
                </a:solidFill>
                <a:latin typeface="Calibri" panose="020F0502020204030204"/>
              </a:rPr>
              <a:t>AFGE GOVERNING STRUCTURE</a:t>
            </a: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6029" y="5459416"/>
            <a:ext cx="673208" cy="1356084"/>
          </a:xfrm>
          <a:prstGeom prst="rect">
            <a:avLst/>
          </a:prstGeom>
        </p:spPr>
      </p:pic>
      <p:cxnSp>
        <p:nvCxnSpPr>
          <p:cNvPr id="45" name="Elbow Connector 44"/>
          <p:cNvCxnSpPr>
            <a:stCxn id="22" idx="2"/>
            <a:endCxn id="19" idx="6"/>
          </p:cNvCxnSpPr>
          <p:nvPr/>
        </p:nvCxnSpPr>
        <p:spPr>
          <a:xfrm rot="5400000">
            <a:off x="7991735" y="3698528"/>
            <a:ext cx="2023649" cy="1557162"/>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9" idx="2"/>
            <a:endCxn id="8" idx="2"/>
          </p:cNvCxnSpPr>
          <p:nvPr/>
        </p:nvCxnSpPr>
        <p:spPr>
          <a:xfrm rot="10800000">
            <a:off x="3509042" y="1461201"/>
            <a:ext cx="69685" cy="4027735"/>
          </a:xfrm>
          <a:prstGeom prst="bentConnector3">
            <a:avLst>
              <a:gd name="adj1" fmla="val 2355978"/>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867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Materials</a:t>
            </a:r>
          </a:p>
        </p:txBody>
      </p:sp>
      <p:sp>
        <p:nvSpPr>
          <p:cNvPr id="3" name="Content Placeholder 2"/>
          <p:cNvSpPr>
            <a:spLocks noGrp="1"/>
          </p:cNvSpPr>
          <p:nvPr>
            <p:ph idx="1"/>
          </p:nvPr>
        </p:nvSpPr>
        <p:spPr/>
        <p:txBody>
          <a:bodyPr/>
          <a:lstStyle/>
          <a:p>
            <a:r>
              <a:rPr lang="en-US" dirty="0"/>
              <a:t>Participant Workbook</a:t>
            </a:r>
          </a:p>
          <a:p>
            <a:endParaRPr lang="en-US" dirty="0"/>
          </a:p>
          <a:p>
            <a:r>
              <a:rPr lang="en-US" dirty="0"/>
              <a:t>Steward Handbook</a:t>
            </a:r>
          </a:p>
          <a:p>
            <a:pPr marL="0" indent="0">
              <a:buNone/>
            </a:pPr>
            <a:endParaRPr lang="en-US" dirty="0"/>
          </a:p>
          <a:p>
            <a:r>
              <a:rPr lang="en-US" dirty="0"/>
              <a:t>Title 5 U.S.C. Chapter 71</a:t>
            </a:r>
          </a:p>
          <a:p>
            <a:endParaRPr lang="en-US" dirty="0"/>
          </a:p>
        </p:txBody>
      </p:sp>
    </p:spTree>
    <p:extLst>
      <p:ext uri="{BB962C8B-B14F-4D97-AF65-F5344CB8AC3E}">
        <p14:creationId xmlns:p14="http://schemas.microsoft.com/office/powerpoint/2010/main" val="2709615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13652" y="1754481"/>
            <a:ext cx="6480610" cy="3011685"/>
          </a:xfrm>
          <a:prstGeom prst="rect">
            <a:avLst/>
          </a:prstGeom>
          <a:solidFill>
            <a:srgbClr val="002060"/>
          </a:solidFill>
        </p:spPr>
      </p:pic>
    </p:spTree>
    <p:extLst>
      <p:ext uri="{BB962C8B-B14F-4D97-AF65-F5344CB8AC3E}">
        <p14:creationId xmlns:p14="http://schemas.microsoft.com/office/powerpoint/2010/main" val="189458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427" t="7738" r="14987" b="16929"/>
          <a:stretch/>
        </p:blipFill>
        <p:spPr>
          <a:xfrm>
            <a:off x="3089429" y="954711"/>
            <a:ext cx="5486400" cy="4212514"/>
          </a:xfrm>
          <a:prstGeom prst="rect">
            <a:avLst/>
          </a:prstGeom>
        </p:spPr>
      </p:pic>
    </p:spTree>
    <p:extLst>
      <p:ext uri="{BB962C8B-B14F-4D97-AF65-F5344CB8AC3E}">
        <p14:creationId xmlns:p14="http://schemas.microsoft.com/office/powerpoint/2010/main" val="1241056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330" y="1182174"/>
            <a:ext cx="12192000" cy="1990148"/>
          </a:xfrm>
        </p:spPr>
        <p:txBody>
          <a:bodyPr/>
          <a:lstStyle/>
          <a:p>
            <a:r>
              <a:rPr lang="en-US" dirty="0"/>
              <a:t>What do you say when….</a:t>
            </a:r>
          </a:p>
        </p:txBody>
      </p:sp>
    </p:spTree>
    <p:extLst>
      <p:ext uri="{BB962C8B-B14F-4D97-AF65-F5344CB8AC3E}">
        <p14:creationId xmlns:p14="http://schemas.microsoft.com/office/powerpoint/2010/main" val="3330983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1897" y="834056"/>
            <a:ext cx="6657513" cy="4234310"/>
          </a:xfrm>
        </p:spPr>
        <p:txBody>
          <a:bodyPr/>
          <a:lstStyle/>
          <a:p>
            <a:pPr marL="0" indent="0">
              <a:buNone/>
            </a:pPr>
            <a:r>
              <a:rPr lang="en-US" dirty="0">
                <a:solidFill>
                  <a:schemeClr val="accent5">
                    <a:lumMod val="50000"/>
                  </a:schemeClr>
                </a:solidFill>
              </a:rPr>
              <a:t>A bargaining unit member comes up to you and says that he doesn’t ever want to join the Union because:</a:t>
            </a:r>
          </a:p>
          <a:p>
            <a:pPr marL="0" indent="0">
              <a:buNone/>
            </a:pPr>
            <a:endParaRPr lang="en-US" dirty="0">
              <a:solidFill>
                <a:schemeClr val="accent5">
                  <a:lumMod val="50000"/>
                </a:schemeClr>
              </a:solidFill>
            </a:endParaRPr>
          </a:p>
          <a:p>
            <a:pPr marL="0" indent="0">
              <a:buNone/>
            </a:pPr>
            <a:r>
              <a:rPr lang="en-US" dirty="0">
                <a:solidFill>
                  <a:schemeClr val="accent5">
                    <a:lumMod val="50000"/>
                  </a:schemeClr>
                </a:solidFill>
              </a:rPr>
              <a:t>“Unions protect the lazy, the people who should be fired…”</a:t>
            </a:r>
          </a:p>
        </p:txBody>
      </p:sp>
    </p:spTree>
    <p:extLst>
      <p:ext uri="{BB962C8B-B14F-4D97-AF65-F5344CB8AC3E}">
        <p14:creationId xmlns:p14="http://schemas.microsoft.com/office/powerpoint/2010/main" val="304069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l="19794" t="7439" r="26618" b="6873"/>
          <a:stretch/>
        </p:blipFill>
        <p:spPr>
          <a:xfrm>
            <a:off x="4065971" y="870011"/>
            <a:ext cx="3613213" cy="4333238"/>
          </a:xfrm>
          <a:prstGeom prst="rect">
            <a:avLst/>
          </a:prstGeom>
        </p:spPr>
      </p:pic>
    </p:spTree>
    <p:extLst>
      <p:ext uri="{BB962C8B-B14F-4D97-AF65-F5344CB8AC3E}">
        <p14:creationId xmlns:p14="http://schemas.microsoft.com/office/powerpoint/2010/main" val="2028387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5434" y="1135897"/>
            <a:ext cx="8229600" cy="4234310"/>
          </a:xfrm>
        </p:spPr>
        <p:txBody>
          <a:bodyPr/>
          <a:lstStyle/>
          <a:p>
            <a:pPr marL="0" indent="0">
              <a:buNone/>
            </a:pPr>
            <a:r>
              <a:rPr lang="en-US" b="1" dirty="0">
                <a:solidFill>
                  <a:schemeClr val="accent5">
                    <a:lumMod val="50000"/>
                  </a:schemeClr>
                </a:solidFill>
              </a:rPr>
              <a:t>The Civil Service Reform Act of 1978 led to the creation of Title 5 U.S. Code Chapter 71.  </a:t>
            </a:r>
          </a:p>
          <a:p>
            <a:pPr marL="0" indent="0">
              <a:buNone/>
            </a:pPr>
            <a:endParaRPr lang="en-US" b="1" dirty="0">
              <a:solidFill>
                <a:schemeClr val="accent5">
                  <a:lumMod val="50000"/>
                </a:schemeClr>
              </a:solidFill>
            </a:endParaRPr>
          </a:p>
          <a:p>
            <a:pPr marL="0" indent="0">
              <a:buNone/>
            </a:pPr>
            <a:r>
              <a:rPr lang="en-US" b="1" dirty="0">
                <a:solidFill>
                  <a:schemeClr val="accent5">
                    <a:lumMod val="50000"/>
                  </a:schemeClr>
                </a:solidFill>
              </a:rPr>
              <a:t>Agencies and Unions commonly refer to it as “the Statute” as it defines the legal framework for federal labor relations.</a:t>
            </a:r>
          </a:p>
          <a:p>
            <a:endParaRPr lang="en-US" dirty="0"/>
          </a:p>
        </p:txBody>
      </p:sp>
    </p:spTree>
    <p:extLst>
      <p:ext uri="{BB962C8B-B14F-4D97-AF65-F5344CB8AC3E}">
        <p14:creationId xmlns:p14="http://schemas.microsoft.com/office/powerpoint/2010/main" val="98201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7105" y="1029364"/>
            <a:ext cx="6027057" cy="4234310"/>
          </a:xfrm>
        </p:spPr>
        <p:txBody>
          <a:bodyPr>
            <a:normAutofit fontScale="70000" lnSpcReduction="20000"/>
          </a:bodyPr>
          <a:lstStyle/>
          <a:p>
            <a:pPr marL="0" indent="0">
              <a:buNone/>
            </a:pPr>
            <a:r>
              <a:rPr lang="en-US" b="1" u="sng" dirty="0">
                <a:solidFill>
                  <a:schemeClr val="accent5">
                    <a:lumMod val="50000"/>
                  </a:schemeClr>
                </a:solidFill>
              </a:rPr>
              <a:t>The Statute establishes the rules for:</a:t>
            </a:r>
          </a:p>
          <a:p>
            <a:endParaRPr lang="en-US" b="1" dirty="0">
              <a:solidFill>
                <a:schemeClr val="accent5">
                  <a:lumMod val="50000"/>
                </a:schemeClr>
              </a:solidFill>
            </a:endParaRPr>
          </a:p>
          <a:p>
            <a:r>
              <a:rPr lang="en-US" b="1" dirty="0">
                <a:solidFill>
                  <a:schemeClr val="accent5">
                    <a:lumMod val="50000"/>
                  </a:schemeClr>
                </a:solidFill>
              </a:rPr>
              <a:t>Union representation</a:t>
            </a:r>
          </a:p>
          <a:p>
            <a:endParaRPr lang="en-US" b="1" dirty="0">
              <a:solidFill>
                <a:schemeClr val="accent5">
                  <a:lumMod val="50000"/>
                </a:schemeClr>
              </a:solidFill>
            </a:endParaRPr>
          </a:p>
          <a:p>
            <a:r>
              <a:rPr lang="en-US" b="1" dirty="0">
                <a:solidFill>
                  <a:schemeClr val="accent5">
                    <a:lumMod val="50000"/>
                  </a:schemeClr>
                </a:solidFill>
              </a:rPr>
              <a:t>Information requests</a:t>
            </a:r>
          </a:p>
          <a:p>
            <a:endParaRPr lang="en-US" b="1" dirty="0">
              <a:solidFill>
                <a:schemeClr val="accent5">
                  <a:lumMod val="50000"/>
                </a:schemeClr>
              </a:solidFill>
            </a:endParaRPr>
          </a:p>
          <a:p>
            <a:r>
              <a:rPr lang="en-US" b="1" dirty="0">
                <a:solidFill>
                  <a:schemeClr val="accent5">
                    <a:lumMod val="50000"/>
                  </a:schemeClr>
                </a:solidFill>
              </a:rPr>
              <a:t>Collective bargaining</a:t>
            </a:r>
          </a:p>
          <a:p>
            <a:endParaRPr lang="en-US" b="1" dirty="0">
              <a:solidFill>
                <a:schemeClr val="accent5">
                  <a:lumMod val="50000"/>
                </a:schemeClr>
              </a:solidFill>
            </a:endParaRPr>
          </a:p>
          <a:p>
            <a:r>
              <a:rPr lang="en-US" b="1" dirty="0">
                <a:solidFill>
                  <a:schemeClr val="accent5">
                    <a:lumMod val="50000"/>
                  </a:schemeClr>
                </a:solidFill>
              </a:rPr>
              <a:t>Standards for labor organizations</a:t>
            </a:r>
          </a:p>
          <a:p>
            <a:endParaRPr lang="en-US" b="1" dirty="0">
              <a:solidFill>
                <a:schemeClr val="accent5">
                  <a:lumMod val="50000"/>
                </a:schemeClr>
              </a:solidFill>
            </a:endParaRPr>
          </a:p>
          <a:p>
            <a:r>
              <a:rPr lang="en-US" b="1" dirty="0">
                <a:solidFill>
                  <a:schemeClr val="accent5">
                    <a:lumMod val="50000"/>
                  </a:schemeClr>
                </a:solidFill>
              </a:rPr>
              <a:t>Unfair Labor Practices (ULPs)</a:t>
            </a:r>
          </a:p>
          <a:p>
            <a:endParaRPr lang="en-US" dirty="0"/>
          </a:p>
        </p:txBody>
      </p:sp>
    </p:spTree>
    <p:extLst>
      <p:ext uri="{BB962C8B-B14F-4D97-AF65-F5344CB8AC3E}">
        <p14:creationId xmlns:p14="http://schemas.microsoft.com/office/powerpoint/2010/main" val="1772432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03738" y="1011609"/>
            <a:ext cx="6027057" cy="4234310"/>
          </a:xfrm>
        </p:spPr>
        <p:txBody>
          <a:bodyPr>
            <a:normAutofit/>
          </a:bodyPr>
          <a:lstStyle/>
          <a:p>
            <a:pPr marL="0" indent="0" algn="ctr">
              <a:buNone/>
            </a:pPr>
            <a:r>
              <a:rPr lang="en-US" b="1" dirty="0">
                <a:solidFill>
                  <a:schemeClr val="accent5">
                    <a:lumMod val="50000"/>
                  </a:schemeClr>
                </a:solidFill>
              </a:rPr>
              <a:t>Exercise:</a:t>
            </a:r>
          </a:p>
          <a:p>
            <a:pPr marL="0" indent="0" algn="ctr">
              <a:buNone/>
            </a:pPr>
            <a:r>
              <a:rPr lang="en-US" b="1" dirty="0">
                <a:solidFill>
                  <a:schemeClr val="accent5">
                    <a:lumMod val="50000"/>
                  </a:schemeClr>
                </a:solidFill>
              </a:rPr>
              <a:t>What’s in the Statute?</a:t>
            </a:r>
          </a:p>
          <a:p>
            <a:pPr marL="0" indent="0" algn="ctr">
              <a:buNone/>
            </a:pPr>
            <a:endParaRPr lang="en-US" b="1" dirty="0">
              <a:solidFill>
                <a:schemeClr val="accent5">
                  <a:lumMod val="50000"/>
                </a:schemeClr>
              </a:solidFill>
            </a:endParaRPr>
          </a:p>
          <a:p>
            <a:pPr marL="0" indent="0" algn="ctr">
              <a:buNone/>
            </a:pPr>
            <a:endParaRPr lang="en-US" b="1" dirty="0">
              <a:solidFill>
                <a:schemeClr val="accent5">
                  <a:lumMod val="50000"/>
                </a:schemeClr>
              </a:solidFill>
            </a:endParaRPr>
          </a:p>
          <a:p>
            <a:endParaRPr lang="en-US" dirty="0"/>
          </a:p>
        </p:txBody>
      </p:sp>
      <p:pic>
        <p:nvPicPr>
          <p:cNvPr id="2" name="Picture 1"/>
          <p:cNvPicPr>
            <a:picLocks noChangeAspect="1"/>
          </p:cNvPicPr>
          <p:nvPr/>
        </p:nvPicPr>
        <p:blipFill>
          <a:blip r:embed="rId2"/>
          <a:stretch>
            <a:fillRect/>
          </a:stretch>
        </p:blipFill>
        <p:spPr>
          <a:xfrm>
            <a:off x="4812681" y="2142632"/>
            <a:ext cx="2566638" cy="2572735"/>
          </a:xfrm>
          <a:prstGeom prst="rect">
            <a:avLst/>
          </a:prstGeom>
        </p:spPr>
      </p:pic>
    </p:spTree>
    <p:extLst>
      <p:ext uri="{BB962C8B-B14F-4D97-AF65-F5344CB8AC3E}">
        <p14:creationId xmlns:p14="http://schemas.microsoft.com/office/powerpoint/2010/main" val="32175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37280" y="1697788"/>
            <a:ext cx="8120109" cy="1938992"/>
          </a:xfrm>
          <a:prstGeom prst="rect">
            <a:avLst/>
          </a:prstGeom>
        </p:spPr>
        <p:txBody>
          <a:bodyPr wrap="square">
            <a:spAutoFit/>
          </a:bodyPr>
          <a:lstStyle/>
          <a:p>
            <a:pPr marL="342900" indent="-342900">
              <a:buFont typeface="+mj-lt"/>
              <a:buAutoNum type="arabicPeriod"/>
            </a:pPr>
            <a:r>
              <a:rPr lang="en-US" sz="2000" b="1" dirty="0">
                <a:solidFill>
                  <a:schemeClr val="accent5">
                    <a:lumMod val="50000"/>
                  </a:schemeClr>
                </a:solidFill>
              </a:rPr>
              <a:t>Grab your </a:t>
            </a:r>
            <a:r>
              <a:rPr lang="en-US" sz="2000" dirty="0">
                <a:solidFill>
                  <a:schemeClr val="accent5">
                    <a:lumMod val="50000"/>
                  </a:schemeClr>
                </a:solidFill>
              </a:rPr>
              <a:t>Participant Workbook</a:t>
            </a:r>
            <a:r>
              <a:rPr lang="en-US" sz="2000" b="1" dirty="0">
                <a:solidFill>
                  <a:schemeClr val="accent5">
                    <a:lumMod val="50000"/>
                  </a:schemeClr>
                </a:solidFill>
              </a:rPr>
              <a:t>. </a:t>
            </a:r>
          </a:p>
          <a:p>
            <a:pPr marL="342900" indent="-342900">
              <a:buFont typeface="+mj-lt"/>
              <a:buAutoNum type="arabicPeriod"/>
            </a:pPr>
            <a:r>
              <a:rPr lang="en-US" sz="2000" b="1" dirty="0">
                <a:solidFill>
                  <a:schemeClr val="accent5">
                    <a:lumMod val="50000"/>
                  </a:schemeClr>
                </a:solidFill>
              </a:rPr>
              <a:t>Research the assigned questions using the </a:t>
            </a:r>
            <a:r>
              <a:rPr lang="en-US" sz="2000" dirty="0">
                <a:solidFill>
                  <a:schemeClr val="accent5">
                    <a:lumMod val="50000"/>
                  </a:schemeClr>
                </a:solidFill>
              </a:rPr>
              <a:t>5 USC Chapter 71 handout</a:t>
            </a:r>
            <a:r>
              <a:rPr lang="en-US" sz="2000" b="1" dirty="0">
                <a:solidFill>
                  <a:schemeClr val="accent5">
                    <a:lumMod val="50000"/>
                  </a:schemeClr>
                </a:solidFill>
              </a:rPr>
              <a:t>. </a:t>
            </a:r>
          </a:p>
          <a:p>
            <a:pPr marL="342900" indent="-342900">
              <a:buFont typeface="+mj-lt"/>
              <a:buAutoNum type="arabicPeriod"/>
            </a:pPr>
            <a:r>
              <a:rPr lang="en-US" sz="2000" dirty="0">
                <a:solidFill>
                  <a:schemeClr val="accent5">
                    <a:lumMod val="50000"/>
                  </a:schemeClr>
                </a:solidFill>
              </a:rPr>
              <a:t>Write down the answer </a:t>
            </a:r>
            <a:r>
              <a:rPr lang="en-US" sz="2000" b="1" dirty="0">
                <a:solidFill>
                  <a:schemeClr val="accent5">
                    <a:lumMod val="50000"/>
                  </a:schemeClr>
                </a:solidFill>
              </a:rPr>
              <a:t>to your assigned question(s).</a:t>
            </a:r>
          </a:p>
          <a:p>
            <a:pPr marL="342900" indent="-342900">
              <a:buFont typeface="+mj-lt"/>
              <a:buAutoNum type="arabicPeriod"/>
            </a:pPr>
            <a:r>
              <a:rPr lang="en-US" sz="2000" dirty="0">
                <a:solidFill>
                  <a:schemeClr val="accent5">
                    <a:lumMod val="50000"/>
                  </a:schemeClr>
                </a:solidFill>
              </a:rPr>
              <a:t>Identify the citation </a:t>
            </a:r>
            <a:r>
              <a:rPr lang="en-US" sz="2000" b="1" dirty="0">
                <a:solidFill>
                  <a:schemeClr val="accent5">
                    <a:lumMod val="50000"/>
                  </a:schemeClr>
                </a:solidFill>
              </a:rPr>
              <a:t>and the page number where the answer is located.</a:t>
            </a:r>
          </a:p>
          <a:p>
            <a:pPr marL="342900" indent="-342900">
              <a:buFont typeface="+mj-lt"/>
              <a:buAutoNum type="arabicPeriod"/>
            </a:pPr>
            <a:r>
              <a:rPr lang="en-US" sz="2000" dirty="0">
                <a:solidFill>
                  <a:schemeClr val="accent5">
                    <a:lumMod val="50000"/>
                  </a:schemeClr>
                </a:solidFill>
              </a:rPr>
              <a:t>Summarize the answer </a:t>
            </a:r>
            <a:r>
              <a:rPr lang="en-US" sz="2000" b="1" dirty="0">
                <a:solidFill>
                  <a:schemeClr val="accent5">
                    <a:lumMod val="50000"/>
                  </a:schemeClr>
                </a:solidFill>
              </a:rPr>
              <a:t>whenever possible (use plain language and bullets)</a:t>
            </a:r>
          </a:p>
        </p:txBody>
      </p:sp>
      <p:sp>
        <p:nvSpPr>
          <p:cNvPr id="9" name="TextBox 8"/>
          <p:cNvSpPr txBox="1"/>
          <p:nvPr/>
        </p:nvSpPr>
        <p:spPr>
          <a:xfrm>
            <a:off x="3755254" y="488272"/>
            <a:ext cx="4074851" cy="954107"/>
          </a:xfrm>
          <a:prstGeom prst="rect">
            <a:avLst/>
          </a:prstGeom>
          <a:noFill/>
        </p:spPr>
        <p:txBody>
          <a:bodyPr wrap="square" rtlCol="0">
            <a:spAutoFit/>
          </a:bodyPr>
          <a:lstStyle/>
          <a:p>
            <a:pPr algn="ctr"/>
            <a:r>
              <a:rPr lang="en-US" sz="2800" b="1" dirty="0">
                <a:solidFill>
                  <a:schemeClr val="accent5">
                    <a:lumMod val="50000"/>
                  </a:schemeClr>
                </a:solidFill>
              </a:rPr>
              <a:t>Learning Activity:</a:t>
            </a:r>
            <a:br>
              <a:rPr lang="en-US" sz="2800" b="1" dirty="0">
                <a:solidFill>
                  <a:schemeClr val="accent5">
                    <a:lumMod val="50000"/>
                  </a:schemeClr>
                </a:solidFill>
              </a:rPr>
            </a:br>
            <a:r>
              <a:rPr lang="en-US" sz="2800" b="1" dirty="0">
                <a:solidFill>
                  <a:schemeClr val="accent5">
                    <a:lumMod val="50000"/>
                  </a:schemeClr>
                </a:solidFill>
              </a:rPr>
              <a:t>What’s in the Statute</a:t>
            </a:r>
          </a:p>
        </p:txBody>
      </p:sp>
    </p:spTree>
    <p:extLst>
      <p:ext uri="{BB962C8B-B14F-4D97-AF65-F5344CB8AC3E}">
        <p14:creationId xmlns:p14="http://schemas.microsoft.com/office/powerpoint/2010/main" val="909655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676400" y="1066800"/>
            <a:ext cx="73152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n-US" sz="3200" b="1" dirty="0">
              <a:ln w="12700">
                <a:solidFill>
                  <a:srgbClr val="E3DED1">
                    <a:satMod val="155000"/>
                  </a:srgbClr>
                </a:solidFill>
                <a:prstDash val="solid"/>
              </a:ln>
              <a:solidFill>
                <a:srgbClr val="323232"/>
              </a:solidFill>
              <a:latin typeface="Berlin Sans FB Demi" pitchFamily="34" charset="0"/>
            </a:endParaRPr>
          </a:p>
          <a:p>
            <a:pPr>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1. Why did Congress enact a law establishing the right of employees to organize, bargain collectively, and participate in unions in the Federal Sector?</a:t>
            </a:r>
          </a:p>
        </p:txBody>
      </p:sp>
      <p:sp>
        <p:nvSpPr>
          <p:cNvPr id="2" name="TextBox 1"/>
          <p:cNvSpPr txBox="1"/>
          <p:nvPr/>
        </p:nvSpPr>
        <p:spPr>
          <a:xfrm>
            <a:off x="3206750" y="4114800"/>
            <a:ext cx="5784850" cy="523220"/>
          </a:xfrm>
          <a:prstGeom prst="rect">
            <a:avLst/>
          </a:prstGeom>
          <a:noFill/>
        </p:spPr>
        <p:txBody>
          <a:bodyPr wrap="square" rtlCol="0">
            <a:spAutoFit/>
          </a:bodyPr>
          <a:lstStyle/>
          <a:p>
            <a:pPr>
              <a:defRPr/>
            </a:pPr>
            <a:r>
              <a:rPr lang="en-US" sz="2800" b="1" dirty="0">
                <a:solidFill>
                  <a:schemeClr val="accent5">
                    <a:lumMod val="50000"/>
                  </a:schemeClr>
                </a:solidFill>
                <a:effectLst>
                  <a:outerShdw blurRad="38100" dist="38100" dir="2700000" algn="tl">
                    <a:srgbClr val="000000">
                      <a:alpha val="43137"/>
                    </a:srgbClr>
                  </a:outerShdw>
                </a:effectLst>
                <a:latin typeface="Trebuchet MS"/>
              </a:rPr>
              <a:t>Citation</a:t>
            </a:r>
            <a:r>
              <a:rPr lang="en-US" sz="2800" dirty="0">
                <a:solidFill>
                  <a:schemeClr val="accent5">
                    <a:lumMod val="50000"/>
                  </a:schemeClr>
                </a:solidFill>
                <a:effectLst>
                  <a:outerShdw blurRad="38100" dist="38100" dir="2700000" algn="tl">
                    <a:srgbClr val="000000">
                      <a:alpha val="43137"/>
                    </a:srgbClr>
                  </a:outerShdw>
                </a:effectLst>
                <a:latin typeface="Trebuchet MS"/>
              </a:rPr>
              <a:t>:  	§ 7101(a)</a:t>
            </a:r>
          </a:p>
        </p:txBody>
      </p:sp>
    </p:spTree>
    <p:extLst>
      <p:ext uri="{BB962C8B-B14F-4D97-AF65-F5344CB8AC3E}">
        <p14:creationId xmlns:p14="http://schemas.microsoft.com/office/powerpoint/2010/main" val="3649137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095303" y="1428833"/>
            <a:ext cx="5322598" cy="1858962"/>
          </a:xfrm>
        </p:spPr>
        <p:txBody>
          <a:bodyPr>
            <a:normAutofit fontScale="25000" lnSpcReduction="20000"/>
          </a:bodyPr>
          <a:lstStyle/>
          <a:p>
            <a:r>
              <a:rPr lang="en-US" sz="11100" dirty="0">
                <a:solidFill>
                  <a:schemeClr val="accent5">
                    <a:lumMod val="50000"/>
                  </a:schemeClr>
                </a:solidFill>
              </a:rPr>
              <a:t>By the end of this course, you will be able to identify the various roles of a Steward, practice skills needed to perform your role effectively, and become aware of the  resources available to help you be successful in your Union role.</a:t>
            </a:r>
          </a:p>
          <a:p>
            <a:endParaRPr lang="en-US" dirty="0"/>
          </a:p>
        </p:txBody>
      </p:sp>
      <p:sp>
        <p:nvSpPr>
          <p:cNvPr id="4" name="Text Placeholder 3"/>
          <p:cNvSpPr>
            <a:spLocks noGrp="1"/>
          </p:cNvSpPr>
          <p:nvPr>
            <p:ph type="body" sz="quarter" idx="12"/>
          </p:nvPr>
        </p:nvSpPr>
        <p:spPr>
          <a:xfrm>
            <a:off x="4345398" y="377086"/>
            <a:ext cx="6588125" cy="928688"/>
          </a:xfrm>
        </p:spPr>
        <p:txBody>
          <a:bodyPr/>
          <a:lstStyle/>
          <a:p>
            <a:pPr algn="ctr"/>
            <a:r>
              <a:rPr lang="en-US" dirty="0"/>
              <a:t>Course Objective</a:t>
            </a:r>
          </a:p>
        </p:txBody>
      </p:sp>
    </p:spTree>
    <p:extLst>
      <p:ext uri="{BB962C8B-B14F-4D97-AF65-F5344CB8AC3E}">
        <p14:creationId xmlns:p14="http://schemas.microsoft.com/office/powerpoint/2010/main" val="100207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52600" y="2438400"/>
            <a:ext cx="73152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n-US" sz="3200" b="1" dirty="0">
              <a:ln w="12700">
                <a:solidFill>
                  <a:srgbClr val="E3DED1">
                    <a:satMod val="155000"/>
                  </a:srgbClr>
                </a:solidFill>
                <a:prstDash val="solid"/>
              </a:ln>
              <a:solidFill>
                <a:srgbClr val="323232"/>
              </a:solidFill>
              <a:latin typeface="Berlin Sans FB Demi" pitchFamily="34" charset="0"/>
            </a:endParaRPr>
          </a:p>
          <a:p>
            <a:pPr>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1. Why did Congress enact a law establishing the right of employees to organize, bargain collectively, and participate in unions in the Federal Sector?</a:t>
            </a:r>
          </a:p>
          <a:p>
            <a:pPr>
              <a:defRPr/>
            </a:pPr>
            <a:endParaRPr lang="en-US" sz="3600" b="1" dirty="0">
              <a:solidFill>
                <a:schemeClr val="accent5">
                  <a:lumMod val="50000"/>
                </a:schemeClr>
              </a:solidFill>
              <a:effectLst>
                <a:outerShdw blurRad="38100" dist="38100" dir="2700000" algn="tl">
                  <a:srgbClr val="000000">
                    <a:alpha val="43137"/>
                  </a:srgbClr>
                </a:outerShdw>
              </a:effectLst>
              <a:latin typeface="Trebuchet MS"/>
            </a:endParaRPr>
          </a:p>
          <a:p>
            <a:pPr marL="457200" indent="-457200">
              <a:buFont typeface="Arial" panose="020B0604020202020204" pitchFamily="34" charset="0"/>
              <a:buChar char="•"/>
              <a:defRPr/>
            </a:pPr>
            <a:r>
              <a:rPr lang="en-US" sz="2800" b="1" dirty="0">
                <a:solidFill>
                  <a:schemeClr val="accent5">
                    <a:lumMod val="50000"/>
                  </a:schemeClr>
                </a:solidFill>
                <a:effectLst>
                  <a:outerShdw blurRad="38100" dist="38100" dir="2700000" algn="tl">
                    <a:srgbClr val="000000">
                      <a:alpha val="43137"/>
                    </a:srgbClr>
                  </a:outerShdw>
                </a:effectLst>
                <a:latin typeface="Trebuchet MS"/>
              </a:rPr>
              <a:t>Safeguards the public trust</a:t>
            </a:r>
          </a:p>
          <a:p>
            <a:pPr marL="457200" indent="-457200">
              <a:buFont typeface="Arial" panose="020B0604020202020204" pitchFamily="34" charset="0"/>
              <a:buChar char="•"/>
              <a:defRPr/>
            </a:pPr>
            <a:r>
              <a:rPr lang="en-US" sz="2800" b="1" dirty="0">
                <a:solidFill>
                  <a:schemeClr val="accent5">
                    <a:lumMod val="50000"/>
                  </a:schemeClr>
                </a:solidFill>
                <a:effectLst>
                  <a:outerShdw blurRad="38100" dist="38100" dir="2700000" algn="tl">
                    <a:srgbClr val="000000">
                      <a:alpha val="43137"/>
                    </a:srgbClr>
                  </a:outerShdw>
                </a:effectLst>
                <a:latin typeface="Trebuchet MS"/>
              </a:rPr>
              <a:t>Contributes to effective public business</a:t>
            </a:r>
          </a:p>
          <a:p>
            <a:pPr marL="457200" indent="-457200">
              <a:buFont typeface="Arial" panose="020B0604020202020204" pitchFamily="34" charset="0"/>
              <a:buChar char="•"/>
              <a:defRPr/>
            </a:pPr>
            <a:r>
              <a:rPr lang="en-US" sz="2800" b="1" dirty="0">
                <a:solidFill>
                  <a:schemeClr val="accent5">
                    <a:lumMod val="50000"/>
                  </a:schemeClr>
                </a:solidFill>
                <a:effectLst>
                  <a:outerShdw blurRad="38100" dist="38100" dir="2700000" algn="tl">
                    <a:srgbClr val="000000">
                      <a:alpha val="43137"/>
                    </a:srgbClr>
                  </a:outerShdw>
                </a:effectLst>
                <a:latin typeface="Trebuchet MS"/>
              </a:rPr>
              <a:t>Facilitates and encourages settlement of disputes</a:t>
            </a:r>
            <a:br>
              <a:rPr lang="en-US" sz="3600" b="1" dirty="0">
                <a:ln w="12700">
                  <a:solidFill>
                    <a:srgbClr val="E3DED1">
                      <a:satMod val="155000"/>
                    </a:srgbClr>
                  </a:solidFill>
                  <a:prstDash val="solid"/>
                </a:ln>
                <a:solidFill>
                  <a:srgbClr val="000000"/>
                </a:solidFill>
                <a:latin typeface="Berlin Sans FB Demi" pitchFamily="34" charset="0"/>
              </a:rPr>
            </a:br>
            <a:endParaRPr lang="en-US" sz="6000" b="1" dirty="0">
              <a:ln w="12700">
                <a:solidFill>
                  <a:srgbClr val="E3DED1">
                    <a:satMod val="155000"/>
                  </a:srgbClr>
                </a:solidFill>
                <a:prstDash val="solid"/>
              </a:ln>
              <a:solidFill>
                <a:srgbClr val="000000"/>
              </a:solidFill>
              <a:latin typeface="Berlin Sans FB Demi" pitchFamily="34" charset="0"/>
            </a:endParaRPr>
          </a:p>
        </p:txBody>
      </p:sp>
    </p:spTree>
    <p:extLst>
      <p:ext uri="{BB962C8B-B14F-4D97-AF65-F5344CB8AC3E}">
        <p14:creationId xmlns:p14="http://schemas.microsoft.com/office/powerpoint/2010/main" val="3744305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907219" y="1537317"/>
            <a:ext cx="73152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n-US" sz="2400" b="1" dirty="0">
              <a:ln w="12700">
                <a:solidFill>
                  <a:srgbClr val="E3DED1">
                    <a:satMod val="155000"/>
                  </a:srgbClr>
                </a:solidFill>
                <a:prstDash val="solid"/>
              </a:ln>
              <a:solidFill>
                <a:srgbClr val="FFFF00"/>
              </a:solidFill>
              <a:latin typeface="Berlin Sans FB Demi" pitchFamily="34" charset="0"/>
            </a:endParaRPr>
          </a:p>
          <a:p>
            <a:pPr>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2. What rights do employees have?</a:t>
            </a:r>
            <a:br>
              <a:rPr lang="en-US" sz="3600" b="1" dirty="0">
                <a:ln w="12700">
                  <a:solidFill>
                    <a:srgbClr val="E3DED1">
                      <a:satMod val="155000"/>
                    </a:srgbClr>
                  </a:solidFill>
                  <a:prstDash val="solid"/>
                </a:ln>
                <a:solidFill>
                  <a:srgbClr val="000000"/>
                </a:solidFill>
                <a:latin typeface="Berlin Sans FB Demi" pitchFamily="34" charset="0"/>
              </a:rPr>
            </a:br>
            <a:endParaRPr lang="en-US" sz="6000" b="1" dirty="0">
              <a:ln w="12700">
                <a:solidFill>
                  <a:srgbClr val="E3DED1">
                    <a:satMod val="155000"/>
                  </a:srgbClr>
                </a:solidFill>
                <a:prstDash val="solid"/>
              </a:ln>
              <a:solidFill>
                <a:srgbClr val="000000"/>
              </a:solidFill>
              <a:latin typeface="Berlin Sans FB Demi" pitchFamily="34" charset="0"/>
            </a:endParaRPr>
          </a:p>
        </p:txBody>
      </p:sp>
      <p:sp>
        <p:nvSpPr>
          <p:cNvPr id="5" name="TextBox 4"/>
          <p:cNvSpPr txBox="1"/>
          <p:nvPr/>
        </p:nvSpPr>
        <p:spPr>
          <a:xfrm>
            <a:off x="3521801" y="2688133"/>
            <a:ext cx="5784850" cy="523220"/>
          </a:xfrm>
          <a:prstGeom prst="rect">
            <a:avLst/>
          </a:prstGeom>
          <a:noFill/>
        </p:spPr>
        <p:txBody>
          <a:bodyPr wrap="square" rtlCol="0">
            <a:spAutoFit/>
          </a:bodyPr>
          <a:lstStyle/>
          <a:p>
            <a:pPr>
              <a:defRPr/>
            </a:pPr>
            <a:r>
              <a:rPr lang="en-US" sz="2800" b="1" dirty="0">
                <a:solidFill>
                  <a:schemeClr val="accent5">
                    <a:lumMod val="50000"/>
                  </a:schemeClr>
                </a:solidFill>
                <a:effectLst>
                  <a:outerShdw blurRad="38100" dist="38100" dir="2700000" algn="tl">
                    <a:srgbClr val="000000">
                      <a:alpha val="43137"/>
                    </a:srgbClr>
                  </a:outerShdw>
                </a:effectLst>
                <a:latin typeface="Trebuchet MS"/>
              </a:rPr>
              <a:t>Citation:  	§ 7102</a:t>
            </a:r>
          </a:p>
        </p:txBody>
      </p:sp>
    </p:spTree>
    <p:extLst>
      <p:ext uri="{BB962C8B-B14F-4D97-AF65-F5344CB8AC3E}">
        <p14:creationId xmlns:p14="http://schemas.microsoft.com/office/powerpoint/2010/main" val="3407792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676400" y="2667000"/>
            <a:ext cx="73152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n-US" sz="2400" dirty="0">
              <a:ln w="12700">
                <a:solidFill>
                  <a:srgbClr val="E3DED1">
                    <a:satMod val="155000"/>
                  </a:srgbClr>
                </a:solidFill>
                <a:prstDash val="solid"/>
              </a:ln>
              <a:solidFill>
                <a:schemeClr val="accent5">
                  <a:lumMod val="50000"/>
                </a:schemeClr>
              </a:solidFill>
              <a:latin typeface="Berlin Sans FB Demi" pitchFamily="34" charset="0"/>
            </a:endParaRPr>
          </a:p>
          <a:p>
            <a:pPr>
              <a:defRPr/>
            </a:pPr>
            <a:r>
              <a:rPr lang="en-US" sz="3600" dirty="0">
                <a:solidFill>
                  <a:schemeClr val="accent5">
                    <a:lumMod val="50000"/>
                  </a:schemeClr>
                </a:solidFill>
                <a:effectLst>
                  <a:outerShdw blurRad="38100" dist="38100" dir="2700000" algn="tl">
                    <a:srgbClr val="000000">
                      <a:alpha val="43137"/>
                    </a:srgbClr>
                  </a:outerShdw>
                </a:effectLst>
                <a:latin typeface="Trebuchet MS"/>
              </a:rPr>
              <a:t>2. What rights do employees have?</a:t>
            </a:r>
          </a:p>
          <a:p>
            <a:pPr>
              <a:defRPr/>
            </a:pPr>
            <a:endParaRPr lang="en-US" sz="3600" dirty="0">
              <a:solidFill>
                <a:schemeClr val="accent5">
                  <a:lumMod val="50000"/>
                </a:schemeClr>
              </a:solidFill>
              <a:effectLst>
                <a:outerShdw blurRad="38100" dist="38100" dir="2700000" algn="tl">
                  <a:srgbClr val="000000">
                    <a:alpha val="43137"/>
                  </a:srgbClr>
                </a:outerShdw>
              </a:effectLst>
              <a:latin typeface="Trebuchet MS"/>
            </a:endParaRPr>
          </a:p>
          <a:p>
            <a:pPr marL="457200" indent="-457200">
              <a:buFont typeface="Arial" panose="020B0604020202020204" pitchFamily="34" charset="0"/>
              <a:buChar char="•"/>
              <a:defRPr/>
            </a:pPr>
            <a:r>
              <a:rPr lang="en-US" sz="2800" dirty="0">
                <a:solidFill>
                  <a:schemeClr val="accent5">
                    <a:lumMod val="50000"/>
                  </a:schemeClr>
                </a:solidFill>
                <a:effectLst>
                  <a:outerShdw blurRad="38100" dist="38100" dir="2700000" algn="tl">
                    <a:srgbClr val="000000">
                      <a:alpha val="43137"/>
                    </a:srgbClr>
                  </a:outerShdw>
                </a:effectLst>
                <a:latin typeface="Trebuchet MS"/>
              </a:rPr>
              <a:t>To </a:t>
            </a:r>
            <a:r>
              <a:rPr lang="en-US" sz="2800" u="sng" dirty="0">
                <a:solidFill>
                  <a:schemeClr val="accent5">
                    <a:lumMod val="50000"/>
                  </a:schemeClr>
                </a:solidFill>
                <a:effectLst>
                  <a:outerShdw blurRad="38100" dist="38100" dir="2700000" algn="tl">
                    <a:srgbClr val="000000">
                      <a:alpha val="43137"/>
                    </a:srgbClr>
                  </a:outerShdw>
                </a:effectLst>
                <a:latin typeface="Trebuchet MS"/>
              </a:rPr>
              <a:t>form</a:t>
            </a:r>
            <a:r>
              <a:rPr lang="en-US" sz="2800" dirty="0">
                <a:solidFill>
                  <a:schemeClr val="accent5">
                    <a:lumMod val="50000"/>
                  </a:schemeClr>
                </a:solidFill>
                <a:effectLst>
                  <a:outerShdw blurRad="38100" dist="38100" dir="2700000" algn="tl">
                    <a:srgbClr val="000000">
                      <a:alpha val="43137"/>
                    </a:srgbClr>
                  </a:outerShdw>
                </a:effectLst>
                <a:latin typeface="Trebuchet MS"/>
              </a:rPr>
              <a:t>, </a:t>
            </a:r>
            <a:r>
              <a:rPr lang="en-US" sz="2800" u="sng" dirty="0">
                <a:solidFill>
                  <a:schemeClr val="accent5">
                    <a:lumMod val="50000"/>
                  </a:schemeClr>
                </a:solidFill>
                <a:effectLst>
                  <a:outerShdw blurRad="38100" dist="38100" dir="2700000" algn="tl">
                    <a:srgbClr val="000000">
                      <a:alpha val="43137"/>
                    </a:srgbClr>
                  </a:outerShdw>
                </a:effectLst>
                <a:latin typeface="Trebuchet MS"/>
              </a:rPr>
              <a:t>join</a:t>
            </a:r>
            <a:r>
              <a:rPr lang="en-US" sz="2800" dirty="0">
                <a:solidFill>
                  <a:schemeClr val="accent5">
                    <a:lumMod val="50000"/>
                  </a:schemeClr>
                </a:solidFill>
                <a:effectLst>
                  <a:outerShdw blurRad="38100" dist="38100" dir="2700000" algn="tl">
                    <a:srgbClr val="000000">
                      <a:alpha val="43137"/>
                    </a:srgbClr>
                  </a:outerShdw>
                </a:effectLst>
                <a:latin typeface="Trebuchet MS"/>
              </a:rPr>
              <a:t>, or </a:t>
            </a:r>
            <a:r>
              <a:rPr lang="en-US" sz="2800" u="sng" dirty="0">
                <a:solidFill>
                  <a:schemeClr val="accent5">
                    <a:lumMod val="50000"/>
                  </a:schemeClr>
                </a:solidFill>
                <a:effectLst>
                  <a:outerShdw blurRad="38100" dist="38100" dir="2700000" algn="tl">
                    <a:srgbClr val="000000">
                      <a:alpha val="43137"/>
                    </a:srgbClr>
                  </a:outerShdw>
                </a:effectLst>
                <a:latin typeface="Trebuchet MS"/>
              </a:rPr>
              <a:t>assist </a:t>
            </a:r>
            <a:r>
              <a:rPr lang="en-US" sz="2800" dirty="0">
                <a:solidFill>
                  <a:schemeClr val="accent5">
                    <a:lumMod val="50000"/>
                  </a:schemeClr>
                </a:solidFill>
                <a:effectLst>
                  <a:outerShdw blurRad="38100" dist="38100" dir="2700000" algn="tl">
                    <a:srgbClr val="000000">
                      <a:alpha val="43137"/>
                    </a:srgbClr>
                  </a:outerShdw>
                </a:effectLst>
                <a:latin typeface="Trebuchet MS"/>
              </a:rPr>
              <a:t>any labor organization, or to </a:t>
            </a:r>
            <a:r>
              <a:rPr lang="en-US" sz="2800" u="sng" dirty="0">
                <a:solidFill>
                  <a:schemeClr val="accent5">
                    <a:lumMod val="50000"/>
                  </a:schemeClr>
                </a:solidFill>
                <a:effectLst>
                  <a:outerShdw blurRad="38100" dist="38100" dir="2700000" algn="tl">
                    <a:srgbClr val="000000">
                      <a:alpha val="43137"/>
                    </a:srgbClr>
                  </a:outerShdw>
                </a:effectLst>
                <a:latin typeface="Trebuchet MS"/>
              </a:rPr>
              <a:t>refrain</a:t>
            </a:r>
            <a:r>
              <a:rPr lang="en-US" sz="2800" dirty="0">
                <a:solidFill>
                  <a:schemeClr val="accent5">
                    <a:lumMod val="50000"/>
                  </a:schemeClr>
                </a:solidFill>
                <a:effectLst>
                  <a:outerShdw blurRad="38100" dist="38100" dir="2700000" algn="tl">
                    <a:srgbClr val="000000">
                      <a:alpha val="43137"/>
                    </a:srgbClr>
                  </a:outerShdw>
                </a:effectLst>
                <a:latin typeface="Trebuchet MS"/>
              </a:rPr>
              <a:t>, freely and without fear of penalty or reprisal.</a:t>
            </a:r>
          </a:p>
          <a:p>
            <a:pPr marL="457200" indent="-457200">
              <a:buFont typeface="Arial" panose="020B0604020202020204" pitchFamily="34" charset="0"/>
              <a:buChar char="•"/>
              <a:defRPr/>
            </a:pPr>
            <a:r>
              <a:rPr lang="en-US" sz="2800" dirty="0">
                <a:solidFill>
                  <a:schemeClr val="accent5">
                    <a:lumMod val="50000"/>
                  </a:schemeClr>
                </a:solidFill>
                <a:effectLst>
                  <a:outerShdw blurRad="38100" dist="38100" dir="2700000" algn="tl">
                    <a:srgbClr val="000000">
                      <a:alpha val="43137"/>
                    </a:srgbClr>
                  </a:outerShdw>
                </a:effectLst>
                <a:latin typeface="Trebuchet MS"/>
              </a:rPr>
              <a:t>To </a:t>
            </a:r>
            <a:r>
              <a:rPr lang="en-US" sz="2800" u="sng" dirty="0">
                <a:solidFill>
                  <a:schemeClr val="accent5">
                    <a:lumMod val="50000"/>
                  </a:schemeClr>
                </a:solidFill>
                <a:effectLst>
                  <a:outerShdw blurRad="38100" dist="38100" dir="2700000" algn="tl">
                    <a:srgbClr val="000000">
                      <a:alpha val="43137"/>
                    </a:srgbClr>
                  </a:outerShdw>
                </a:effectLst>
                <a:latin typeface="Trebuchet MS"/>
              </a:rPr>
              <a:t>act</a:t>
            </a:r>
            <a:r>
              <a:rPr lang="en-US" sz="2800" dirty="0">
                <a:solidFill>
                  <a:schemeClr val="accent5">
                    <a:lumMod val="50000"/>
                  </a:schemeClr>
                </a:solidFill>
                <a:effectLst>
                  <a:outerShdw blurRad="38100" dist="38100" dir="2700000" algn="tl">
                    <a:srgbClr val="000000">
                      <a:alpha val="43137"/>
                    </a:srgbClr>
                  </a:outerShdw>
                </a:effectLst>
                <a:latin typeface="Trebuchet MS"/>
              </a:rPr>
              <a:t> for a labor organization in the capacity of a representative and to present the views of the labor organization </a:t>
            </a:r>
          </a:p>
          <a:p>
            <a:pPr marL="457200" indent="-457200">
              <a:buFont typeface="Arial" panose="020B0604020202020204" pitchFamily="34" charset="0"/>
              <a:buChar char="•"/>
              <a:defRPr/>
            </a:pPr>
            <a:r>
              <a:rPr lang="en-US" sz="2800" dirty="0">
                <a:solidFill>
                  <a:schemeClr val="accent5">
                    <a:lumMod val="50000"/>
                  </a:schemeClr>
                </a:solidFill>
                <a:effectLst>
                  <a:outerShdw blurRad="38100" dist="38100" dir="2700000" algn="tl">
                    <a:srgbClr val="000000">
                      <a:alpha val="43137"/>
                    </a:srgbClr>
                  </a:outerShdw>
                </a:effectLst>
                <a:latin typeface="Trebuchet MS"/>
              </a:rPr>
              <a:t>To </a:t>
            </a:r>
            <a:r>
              <a:rPr lang="en-US" sz="2800" u="sng" dirty="0">
                <a:solidFill>
                  <a:schemeClr val="accent5">
                    <a:lumMod val="50000"/>
                  </a:schemeClr>
                </a:solidFill>
                <a:effectLst>
                  <a:outerShdw blurRad="38100" dist="38100" dir="2700000" algn="tl">
                    <a:srgbClr val="000000">
                      <a:alpha val="43137"/>
                    </a:srgbClr>
                  </a:outerShdw>
                </a:effectLst>
                <a:latin typeface="Trebuchet MS"/>
              </a:rPr>
              <a:t>engage</a:t>
            </a:r>
            <a:r>
              <a:rPr lang="en-US" sz="2800" dirty="0">
                <a:solidFill>
                  <a:schemeClr val="accent5">
                    <a:lumMod val="50000"/>
                  </a:schemeClr>
                </a:solidFill>
                <a:effectLst>
                  <a:outerShdw blurRad="38100" dist="38100" dir="2700000" algn="tl">
                    <a:srgbClr val="000000">
                      <a:alpha val="43137"/>
                    </a:srgbClr>
                  </a:outerShdw>
                </a:effectLst>
                <a:latin typeface="Trebuchet MS"/>
              </a:rPr>
              <a:t> in collective bargaining</a:t>
            </a:r>
            <a:br>
              <a:rPr lang="en-US" sz="3600" b="1" dirty="0">
                <a:ln w="12700">
                  <a:solidFill>
                    <a:srgbClr val="E3DED1">
                      <a:satMod val="155000"/>
                    </a:srgbClr>
                  </a:solidFill>
                  <a:prstDash val="solid"/>
                </a:ln>
                <a:solidFill>
                  <a:srgbClr val="000000"/>
                </a:solidFill>
                <a:latin typeface="Berlin Sans FB Demi" pitchFamily="34" charset="0"/>
              </a:rPr>
            </a:br>
            <a:endParaRPr lang="en-US" sz="6000" b="1" dirty="0">
              <a:ln w="12700">
                <a:solidFill>
                  <a:srgbClr val="E3DED1">
                    <a:satMod val="155000"/>
                  </a:srgbClr>
                </a:solidFill>
                <a:prstDash val="solid"/>
              </a:ln>
              <a:solidFill>
                <a:srgbClr val="000000"/>
              </a:solidFill>
              <a:latin typeface="Berlin Sans FB Demi" pitchFamily="34" charset="0"/>
            </a:endParaRPr>
          </a:p>
        </p:txBody>
      </p:sp>
    </p:spTree>
    <p:extLst>
      <p:ext uri="{BB962C8B-B14F-4D97-AF65-F5344CB8AC3E}">
        <p14:creationId xmlns:p14="http://schemas.microsoft.com/office/powerpoint/2010/main" val="3259074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057400" y="2199620"/>
            <a:ext cx="6959599"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n-US" sz="2400" b="1" dirty="0">
              <a:ln w="12700">
                <a:solidFill>
                  <a:srgbClr val="E3DED1">
                    <a:satMod val="155000"/>
                  </a:srgbClr>
                </a:solidFill>
                <a:prstDash val="solid"/>
              </a:ln>
              <a:solidFill>
                <a:srgbClr val="FFFF00"/>
              </a:solidFill>
              <a:latin typeface="Berlin Sans FB Demi" pitchFamily="34" charset="0"/>
            </a:endParaRPr>
          </a:p>
          <a:p>
            <a:pPr>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3. What is a “grievance”?</a:t>
            </a:r>
          </a:p>
          <a:p>
            <a:pPr>
              <a:defRPr/>
            </a:pPr>
            <a:br>
              <a:rPr lang="en-US" sz="3600" b="1" dirty="0">
                <a:ln w="12700">
                  <a:solidFill>
                    <a:srgbClr val="E3DED1">
                      <a:satMod val="155000"/>
                    </a:srgbClr>
                  </a:solidFill>
                  <a:prstDash val="solid"/>
                </a:ln>
                <a:solidFill>
                  <a:srgbClr val="000000"/>
                </a:solidFill>
                <a:latin typeface="Berlin Sans FB Demi" pitchFamily="34" charset="0"/>
              </a:rPr>
            </a:br>
            <a:endParaRPr lang="en-US" sz="6000" b="1" dirty="0">
              <a:ln w="12700">
                <a:solidFill>
                  <a:srgbClr val="E3DED1">
                    <a:satMod val="155000"/>
                  </a:srgbClr>
                </a:solidFill>
                <a:prstDash val="solid"/>
              </a:ln>
              <a:solidFill>
                <a:srgbClr val="000000"/>
              </a:solidFill>
              <a:latin typeface="Berlin Sans FB Demi" pitchFamily="34" charset="0"/>
            </a:endParaRPr>
          </a:p>
        </p:txBody>
      </p:sp>
      <p:sp>
        <p:nvSpPr>
          <p:cNvPr id="7" name="Rectangle 6"/>
          <p:cNvSpPr/>
          <p:nvPr/>
        </p:nvSpPr>
        <p:spPr>
          <a:xfrm>
            <a:off x="2971800" y="2895600"/>
            <a:ext cx="4572000" cy="523220"/>
          </a:xfrm>
          <a:prstGeom prst="rect">
            <a:avLst/>
          </a:prstGeom>
        </p:spPr>
        <p:txBody>
          <a:bodyPr>
            <a:spAutoFit/>
          </a:bodyPr>
          <a:lstStyle/>
          <a:p>
            <a:pPr>
              <a:defRPr/>
            </a:pPr>
            <a:r>
              <a:rPr lang="en-US" sz="2800" dirty="0">
                <a:solidFill>
                  <a:schemeClr val="accent5">
                    <a:lumMod val="50000"/>
                  </a:schemeClr>
                </a:solidFill>
                <a:effectLst>
                  <a:outerShdw blurRad="38100" dist="38100" dir="2700000" algn="tl">
                    <a:srgbClr val="000000">
                      <a:alpha val="43137"/>
                    </a:srgbClr>
                  </a:outerShdw>
                </a:effectLst>
                <a:latin typeface="Trebuchet MS"/>
              </a:rPr>
              <a:t>Citation:  	§7103(a)(9) </a:t>
            </a:r>
          </a:p>
        </p:txBody>
      </p:sp>
    </p:spTree>
    <p:extLst>
      <p:ext uri="{BB962C8B-B14F-4D97-AF65-F5344CB8AC3E}">
        <p14:creationId xmlns:p14="http://schemas.microsoft.com/office/powerpoint/2010/main" val="1022137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057400" y="706454"/>
            <a:ext cx="68580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n-US" sz="2400" b="1" dirty="0">
              <a:ln w="12700">
                <a:solidFill>
                  <a:srgbClr val="E3DED1">
                    <a:satMod val="155000"/>
                  </a:srgbClr>
                </a:solidFill>
                <a:prstDash val="solid"/>
              </a:ln>
              <a:solidFill>
                <a:srgbClr val="FFFF00"/>
              </a:solidFill>
              <a:latin typeface="Berlin Sans FB Demi" pitchFamily="34" charset="0"/>
            </a:endParaRPr>
          </a:p>
          <a:p>
            <a:pPr>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3. What is a “grievance”?</a:t>
            </a:r>
          </a:p>
          <a:p>
            <a:pPr>
              <a:defRPr/>
            </a:pPr>
            <a:br>
              <a:rPr lang="en-US" sz="3600" b="1" dirty="0">
                <a:ln w="12700">
                  <a:solidFill>
                    <a:srgbClr val="E3DED1">
                      <a:satMod val="155000"/>
                    </a:srgbClr>
                  </a:solidFill>
                  <a:prstDash val="solid"/>
                </a:ln>
                <a:solidFill>
                  <a:srgbClr val="000000"/>
                </a:solidFill>
                <a:latin typeface="Berlin Sans FB Demi" pitchFamily="34" charset="0"/>
              </a:rPr>
            </a:br>
            <a:endParaRPr lang="en-US" sz="6000" b="1" dirty="0">
              <a:ln w="12700">
                <a:solidFill>
                  <a:srgbClr val="E3DED1">
                    <a:satMod val="155000"/>
                  </a:srgbClr>
                </a:solidFill>
                <a:prstDash val="solid"/>
              </a:ln>
              <a:solidFill>
                <a:srgbClr val="000000"/>
              </a:solidFill>
              <a:latin typeface="Berlin Sans FB Demi" pitchFamily="34" charset="0"/>
            </a:endParaRPr>
          </a:p>
        </p:txBody>
      </p:sp>
      <p:sp>
        <p:nvSpPr>
          <p:cNvPr id="2" name="TextBox 1"/>
          <p:cNvSpPr txBox="1"/>
          <p:nvPr/>
        </p:nvSpPr>
        <p:spPr>
          <a:xfrm>
            <a:off x="2570825" y="1316054"/>
            <a:ext cx="7010400" cy="3847207"/>
          </a:xfrm>
          <a:prstGeom prst="rect">
            <a:avLst/>
          </a:prstGeom>
          <a:noFill/>
        </p:spPr>
        <p:txBody>
          <a:bodyPr wrap="square" rtlCol="0">
            <a:spAutoFit/>
          </a:bodyPr>
          <a:lstStyle/>
          <a:p>
            <a:pPr>
              <a:defRPr/>
            </a:pPr>
            <a:r>
              <a:rPr lang="en-US" sz="2000" b="1" dirty="0">
                <a:solidFill>
                  <a:schemeClr val="accent5">
                    <a:lumMod val="50000"/>
                  </a:schemeClr>
                </a:solidFill>
                <a:effectLst>
                  <a:outerShdw blurRad="38100" dist="38100" dir="2700000" algn="tl">
                    <a:srgbClr val="000000">
                      <a:alpha val="43137"/>
                    </a:srgbClr>
                  </a:outerShdw>
                </a:effectLst>
                <a:latin typeface="Trebuchet MS"/>
              </a:rPr>
              <a:t>Any complaint –</a:t>
            </a:r>
          </a:p>
          <a:p>
            <a:pPr marL="342900" indent="-342900">
              <a:buFont typeface="Arial" panose="020B0604020202020204" pitchFamily="34" charset="0"/>
              <a:buChar char="•"/>
              <a:defRPr/>
            </a:pPr>
            <a:r>
              <a:rPr lang="en-US" sz="2000" b="1" u="sng" dirty="0">
                <a:solidFill>
                  <a:schemeClr val="accent5">
                    <a:lumMod val="50000"/>
                  </a:schemeClr>
                </a:solidFill>
                <a:effectLst>
                  <a:outerShdw blurRad="38100" dist="38100" dir="2700000" algn="tl">
                    <a:srgbClr val="000000">
                      <a:alpha val="43137"/>
                    </a:srgbClr>
                  </a:outerShdw>
                </a:effectLst>
                <a:latin typeface="Trebuchet MS"/>
              </a:rPr>
              <a:t>by an employee </a:t>
            </a:r>
            <a:r>
              <a:rPr lang="en-US" sz="2000" b="1" dirty="0">
                <a:solidFill>
                  <a:schemeClr val="accent5">
                    <a:lumMod val="50000"/>
                  </a:schemeClr>
                </a:solidFill>
                <a:effectLst>
                  <a:outerShdw blurRad="38100" dist="38100" dir="2700000" algn="tl">
                    <a:srgbClr val="000000">
                      <a:alpha val="43137"/>
                    </a:srgbClr>
                  </a:outerShdw>
                </a:effectLst>
                <a:latin typeface="Trebuchet MS"/>
              </a:rPr>
              <a:t>concerning any matter relating to the employment of the employee;</a:t>
            </a:r>
          </a:p>
          <a:p>
            <a:pPr marL="342900" indent="-342900">
              <a:buFont typeface="Arial" panose="020B0604020202020204" pitchFamily="34" charset="0"/>
              <a:buChar char="•"/>
              <a:defRPr/>
            </a:pPr>
            <a:r>
              <a:rPr lang="en-US" sz="2000" b="1" u="sng" dirty="0">
                <a:solidFill>
                  <a:schemeClr val="accent5">
                    <a:lumMod val="50000"/>
                  </a:schemeClr>
                </a:solidFill>
                <a:effectLst>
                  <a:outerShdw blurRad="38100" dist="38100" dir="2700000" algn="tl">
                    <a:srgbClr val="000000">
                      <a:alpha val="43137"/>
                    </a:srgbClr>
                  </a:outerShdw>
                </a:effectLst>
                <a:latin typeface="Trebuchet MS"/>
              </a:rPr>
              <a:t>by any labor organization </a:t>
            </a:r>
            <a:r>
              <a:rPr lang="en-US" sz="2000" b="1" dirty="0">
                <a:solidFill>
                  <a:schemeClr val="accent5">
                    <a:lumMod val="50000"/>
                  </a:schemeClr>
                </a:solidFill>
                <a:effectLst>
                  <a:outerShdw blurRad="38100" dist="38100" dir="2700000" algn="tl">
                    <a:srgbClr val="000000">
                      <a:alpha val="43137"/>
                    </a:srgbClr>
                  </a:outerShdw>
                </a:effectLst>
                <a:latin typeface="Trebuchet MS"/>
              </a:rPr>
              <a:t>on any matter relating to the employment of any employee; or the effect or interpretation, or a </a:t>
            </a:r>
            <a:r>
              <a:rPr lang="en-US" sz="2000" b="1" u="sng" dirty="0">
                <a:solidFill>
                  <a:schemeClr val="accent5">
                    <a:lumMod val="50000"/>
                  </a:schemeClr>
                </a:solidFill>
                <a:effectLst>
                  <a:outerShdw blurRad="38100" dist="38100" dir="2700000" algn="tl">
                    <a:srgbClr val="000000">
                      <a:alpha val="43137"/>
                    </a:srgbClr>
                  </a:outerShdw>
                </a:effectLst>
                <a:latin typeface="Trebuchet MS"/>
              </a:rPr>
              <a:t>claim of a breach of the CBA</a:t>
            </a:r>
            <a:r>
              <a:rPr lang="en-US" sz="2000" b="1" dirty="0">
                <a:solidFill>
                  <a:schemeClr val="accent5">
                    <a:lumMod val="50000"/>
                  </a:schemeClr>
                </a:solidFill>
                <a:effectLst>
                  <a:outerShdw blurRad="38100" dist="38100" dir="2700000" algn="tl">
                    <a:srgbClr val="000000">
                      <a:alpha val="43137"/>
                    </a:srgbClr>
                  </a:outerShdw>
                </a:effectLst>
                <a:latin typeface="Trebuchet MS"/>
              </a:rPr>
              <a:t>; or </a:t>
            </a:r>
            <a:r>
              <a:rPr lang="en-US" sz="2000" b="1" u="sng" dirty="0">
                <a:solidFill>
                  <a:schemeClr val="accent5">
                    <a:lumMod val="50000"/>
                  </a:schemeClr>
                </a:solidFill>
                <a:effectLst>
                  <a:outerShdw blurRad="38100" dist="38100" dir="2700000" algn="tl">
                    <a:srgbClr val="000000">
                      <a:alpha val="43137"/>
                    </a:srgbClr>
                  </a:outerShdw>
                </a:effectLst>
                <a:latin typeface="Trebuchet MS"/>
              </a:rPr>
              <a:t>affecting conditions of employment</a:t>
            </a:r>
            <a:r>
              <a:rPr lang="en-US" sz="2000" b="1" dirty="0">
                <a:solidFill>
                  <a:schemeClr val="accent5">
                    <a:lumMod val="50000"/>
                  </a:schemeClr>
                </a:solidFill>
                <a:effectLst>
                  <a:outerShdw blurRad="38100" dist="38100" dir="2700000" algn="tl">
                    <a:srgbClr val="000000">
                      <a:alpha val="43137"/>
                    </a:srgbClr>
                  </a:outerShdw>
                </a:effectLst>
                <a:latin typeface="Trebuchet MS"/>
              </a:rPr>
              <a:t>;</a:t>
            </a:r>
          </a:p>
          <a:p>
            <a:pPr marL="342900" indent="-342900">
              <a:buFont typeface="Arial" panose="020B0604020202020204" pitchFamily="34" charset="0"/>
              <a:buChar char="•"/>
              <a:defRPr/>
            </a:pPr>
            <a:r>
              <a:rPr lang="en-US" sz="2000" b="1" dirty="0">
                <a:solidFill>
                  <a:schemeClr val="accent5">
                    <a:lumMod val="50000"/>
                  </a:schemeClr>
                </a:solidFill>
                <a:effectLst>
                  <a:outerShdw blurRad="38100" dist="38100" dir="2700000" algn="tl">
                    <a:srgbClr val="000000">
                      <a:alpha val="43137"/>
                    </a:srgbClr>
                  </a:outerShdw>
                </a:effectLst>
                <a:latin typeface="Trebuchet MS"/>
              </a:rPr>
              <a:t>by any </a:t>
            </a:r>
            <a:r>
              <a:rPr lang="en-US" sz="2000" b="1" u="sng" dirty="0">
                <a:solidFill>
                  <a:schemeClr val="accent5">
                    <a:lumMod val="50000"/>
                  </a:schemeClr>
                </a:solidFill>
                <a:effectLst>
                  <a:outerShdw blurRad="38100" dist="38100" dir="2700000" algn="tl">
                    <a:srgbClr val="000000">
                      <a:alpha val="43137"/>
                    </a:srgbClr>
                  </a:outerShdw>
                </a:effectLst>
                <a:latin typeface="Trebuchet MS"/>
              </a:rPr>
              <a:t>employee</a:t>
            </a:r>
            <a:r>
              <a:rPr lang="en-US" sz="2000" b="1" dirty="0">
                <a:solidFill>
                  <a:schemeClr val="accent5">
                    <a:lumMod val="50000"/>
                  </a:schemeClr>
                </a:solidFill>
                <a:effectLst>
                  <a:outerShdw blurRad="38100" dist="38100" dir="2700000" algn="tl">
                    <a:srgbClr val="000000">
                      <a:alpha val="43137"/>
                    </a:srgbClr>
                  </a:outerShdw>
                </a:effectLst>
                <a:latin typeface="Trebuchet MS"/>
              </a:rPr>
              <a:t>, </a:t>
            </a:r>
            <a:r>
              <a:rPr lang="en-US" sz="2000" b="1" u="sng" dirty="0">
                <a:solidFill>
                  <a:schemeClr val="accent5">
                    <a:lumMod val="50000"/>
                  </a:schemeClr>
                </a:solidFill>
                <a:effectLst>
                  <a:outerShdw blurRad="38100" dist="38100" dir="2700000" algn="tl">
                    <a:srgbClr val="000000">
                      <a:alpha val="43137"/>
                    </a:srgbClr>
                  </a:outerShdw>
                </a:effectLst>
                <a:latin typeface="Trebuchet MS"/>
              </a:rPr>
              <a:t>labor organization</a:t>
            </a:r>
            <a:r>
              <a:rPr lang="en-US" sz="2000" b="1" dirty="0">
                <a:solidFill>
                  <a:schemeClr val="accent5">
                    <a:lumMod val="50000"/>
                  </a:schemeClr>
                </a:solidFill>
                <a:effectLst>
                  <a:outerShdw blurRad="38100" dist="38100" dir="2700000" algn="tl">
                    <a:srgbClr val="000000">
                      <a:alpha val="43137"/>
                    </a:srgbClr>
                  </a:outerShdw>
                </a:effectLst>
                <a:latin typeface="Trebuchet MS"/>
              </a:rPr>
              <a:t>, or </a:t>
            </a:r>
            <a:r>
              <a:rPr lang="en-US" sz="2000" b="1" u="sng" dirty="0">
                <a:solidFill>
                  <a:schemeClr val="accent5">
                    <a:lumMod val="50000"/>
                  </a:schemeClr>
                </a:solidFill>
                <a:effectLst>
                  <a:outerShdw blurRad="38100" dist="38100" dir="2700000" algn="tl">
                    <a:srgbClr val="000000">
                      <a:alpha val="43137"/>
                    </a:srgbClr>
                  </a:outerShdw>
                </a:effectLst>
                <a:latin typeface="Trebuchet MS"/>
              </a:rPr>
              <a:t>agency</a:t>
            </a:r>
            <a:r>
              <a:rPr lang="en-US" sz="2000" b="1" dirty="0">
                <a:solidFill>
                  <a:schemeClr val="accent5">
                    <a:lumMod val="50000"/>
                  </a:schemeClr>
                </a:solidFill>
                <a:effectLst>
                  <a:outerShdw blurRad="38100" dist="38100" dir="2700000" algn="tl">
                    <a:srgbClr val="000000">
                      <a:alpha val="43137"/>
                    </a:srgbClr>
                  </a:outerShdw>
                </a:effectLst>
                <a:latin typeface="Trebuchet MS"/>
              </a:rPr>
              <a:t> concerning – </a:t>
            </a:r>
          </a:p>
          <a:p>
            <a:pPr lvl="1">
              <a:defRPr/>
            </a:pPr>
            <a:r>
              <a:rPr lang="en-US" sz="2000" b="1" dirty="0">
                <a:solidFill>
                  <a:schemeClr val="accent5">
                    <a:lumMod val="50000"/>
                  </a:schemeClr>
                </a:solidFill>
                <a:effectLst>
                  <a:outerShdw blurRad="38100" dist="38100" dir="2700000" algn="tl">
                    <a:srgbClr val="000000">
                      <a:alpha val="43137"/>
                    </a:srgbClr>
                  </a:outerShdw>
                </a:effectLst>
                <a:latin typeface="Trebuchet MS"/>
              </a:rPr>
              <a:t>the effect or interpretation, or a claim of breach, of a CBA; or law, </a:t>
            </a:r>
            <a:r>
              <a:rPr lang="en-US" sz="2000" b="1" u="sng" dirty="0">
                <a:solidFill>
                  <a:schemeClr val="accent5">
                    <a:lumMod val="50000"/>
                  </a:schemeClr>
                </a:solidFill>
                <a:effectLst>
                  <a:outerShdw blurRad="38100" dist="38100" dir="2700000" algn="tl">
                    <a:srgbClr val="000000">
                      <a:alpha val="43137"/>
                    </a:srgbClr>
                  </a:outerShdw>
                </a:effectLst>
                <a:latin typeface="Trebuchet MS"/>
              </a:rPr>
              <a:t>rule or applicable regulation</a:t>
            </a:r>
            <a:r>
              <a:rPr lang="en-US" sz="2000" b="1" dirty="0">
                <a:solidFill>
                  <a:schemeClr val="accent5">
                    <a:lumMod val="50000"/>
                  </a:schemeClr>
                </a:solidFill>
                <a:effectLst>
                  <a:outerShdw blurRad="38100" dist="38100" dir="2700000" algn="tl">
                    <a:srgbClr val="000000">
                      <a:alpha val="43137"/>
                    </a:srgbClr>
                  </a:outerShdw>
                </a:effectLst>
                <a:latin typeface="Trebuchet MS"/>
              </a:rPr>
              <a:t>.</a:t>
            </a:r>
          </a:p>
          <a:p>
            <a:pPr>
              <a:defRPr/>
            </a:pPr>
            <a:endParaRPr lang="en-US" sz="2400" dirty="0">
              <a:solidFill>
                <a:srgbClr val="FFFF00"/>
              </a:solidFill>
              <a:latin typeface="Trebuchet MS"/>
            </a:endParaRPr>
          </a:p>
        </p:txBody>
      </p:sp>
    </p:spTree>
    <p:extLst>
      <p:ext uri="{BB962C8B-B14F-4D97-AF65-F5344CB8AC3E}">
        <p14:creationId xmlns:p14="http://schemas.microsoft.com/office/powerpoint/2010/main" val="1181995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286000" y="1762218"/>
            <a:ext cx="71628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n-US" sz="2400" b="1" dirty="0">
              <a:ln w="12700">
                <a:solidFill>
                  <a:srgbClr val="E3DED1">
                    <a:satMod val="155000"/>
                  </a:srgbClr>
                </a:solidFill>
                <a:prstDash val="solid"/>
              </a:ln>
              <a:solidFill>
                <a:srgbClr val="FFFF00"/>
              </a:solidFill>
              <a:latin typeface="Berlin Sans FB Demi" pitchFamily="34" charset="0"/>
            </a:endParaRPr>
          </a:p>
          <a:p>
            <a:pPr>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4. What is a “collective bargaining”?</a:t>
            </a:r>
          </a:p>
          <a:p>
            <a:pPr>
              <a:defRPr/>
            </a:pPr>
            <a:br>
              <a:rPr lang="en-US" sz="3600" b="1" dirty="0">
                <a:ln w="12700">
                  <a:solidFill>
                    <a:srgbClr val="E3DED1">
                      <a:satMod val="155000"/>
                    </a:srgbClr>
                  </a:solidFill>
                  <a:prstDash val="solid"/>
                </a:ln>
                <a:solidFill>
                  <a:srgbClr val="000000"/>
                </a:solidFill>
                <a:latin typeface="Berlin Sans FB Demi" pitchFamily="34" charset="0"/>
              </a:rPr>
            </a:br>
            <a:endParaRPr lang="en-US" sz="6000" b="1" dirty="0">
              <a:ln w="12700">
                <a:solidFill>
                  <a:srgbClr val="E3DED1">
                    <a:satMod val="155000"/>
                  </a:srgbClr>
                </a:solidFill>
                <a:prstDash val="solid"/>
              </a:ln>
              <a:solidFill>
                <a:srgbClr val="000000"/>
              </a:solidFill>
              <a:latin typeface="Berlin Sans FB Demi" pitchFamily="34" charset="0"/>
            </a:endParaRPr>
          </a:p>
        </p:txBody>
      </p:sp>
      <p:sp>
        <p:nvSpPr>
          <p:cNvPr id="7" name="Rectangle 6"/>
          <p:cNvSpPr/>
          <p:nvPr/>
        </p:nvSpPr>
        <p:spPr>
          <a:xfrm>
            <a:off x="2971800" y="2895600"/>
            <a:ext cx="4572000" cy="523220"/>
          </a:xfrm>
          <a:prstGeom prst="rect">
            <a:avLst/>
          </a:prstGeom>
        </p:spPr>
        <p:txBody>
          <a:bodyPr>
            <a:spAutoFit/>
          </a:bodyPr>
          <a:lstStyle/>
          <a:p>
            <a:pPr>
              <a:defRPr/>
            </a:pPr>
            <a:r>
              <a:rPr lang="en-US" sz="2800" dirty="0">
                <a:solidFill>
                  <a:schemeClr val="accent5">
                    <a:lumMod val="50000"/>
                  </a:schemeClr>
                </a:solidFill>
                <a:effectLst>
                  <a:outerShdw blurRad="38100" dist="38100" dir="2700000" algn="tl">
                    <a:srgbClr val="000000">
                      <a:alpha val="43137"/>
                    </a:srgbClr>
                  </a:outerShdw>
                </a:effectLst>
                <a:latin typeface="Trebuchet MS"/>
              </a:rPr>
              <a:t>Citation:  	§ 7103(a)(12) </a:t>
            </a:r>
          </a:p>
        </p:txBody>
      </p:sp>
    </p:spTree>
    <p:extLst>
      <p:ext uri="{BB962C8B-B14F-4D97-AF65-F5344CB8AC3E}">
        <p14:creationId xmlns:p14="http://schemas.microsoft.com/office/powerpoint/2010/main" val="231628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9448800" y="6356350"/>
            <a:ext cx="2743200" cy="365125"/>
          </a:xfrm>
        </p:spPr>
        <p:txBody>
          <a:bodyPr/>
          <a:lstStyle/>
          <a:p>
            <a:pPr>
              <a:defRPr/>
            </a:pPr>
            <a:fld id="{58A7275B-1B29-4173-BE33-CA1560F2817B}" type="slidenum">
              <a:rPr lang="en-US" sz="675">
                <a:solidFill>
                  <a:srgbClr val="FF0000"/>
                </a:solidFill>
                <a:latin typeface="Trebuchet MS"/>
              </a:rPr>
              <a:pPr>
                <a:defRPr/>
              </a:pPr>
              <a:t>36</a:t>
            </a:fld>
            <a:endParaRPr lang="en-US" sz="675" dirty="0">
              <a:solidFill>
                <a:srgbClr val="FF0000"/>
              </a:solidFill>
              <a:latin typeface="Trebuchet MS"/>
            </a:endParaRPr>
          </a:p>
        </p:txBody>
      </p:sp>
      <p:sp>
        <p:nvSpPr>
          <p:cNvPr id="8" name="Title 1"/>
          <p:cNvSpPr txBox="1">
            <a:spLocks/>
          </p:cNvSpPr>
          <p:nvPr/>
        </p:nvSpPr>
        <p:spPr>
          <a:xfrm>
            <a:off x="2057400" y="821185"/>
            <a:ext cx="71628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n-US" sz="2400" b="1" dirty="0">
              <a:ln w="12700">
                <a:solidFill>
                  <a:srgbClr val="E3DED1">
                    <a:satMod val="155000"/>
                  </a:srgbClr>
                </a:solidFill>
                <a:prstDash val="solid"/>
              </a:ln>
              <a:solidFill>
                <a:srgbClr val="FFFF00"/>
              </a:solidFill>
              <a:latin typeface="Berlin Sans FB Demi" pitchFamily="34" charset="0"/>
            </a:endParaRPr>
          </a:p>
          <a:p>
            <a:pPr>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4. What is a “collective bargaining”?</a:t>
            </a:r>
          </a:p>
          <a:p>
            <a:pPr>
              <a:defRPr/>
            </a:pPr>
            <a:br>
              <a:rPr lang="en-US" sz="3600" b="1" dirty="0">
                <a:ln w="12700">
                  <a:solidFill>
                    <a:srgbClr val="E3DED1">
                      <a:satMod val="155000"/>
                    </a:srgbClr>
                  </a:solidFill>
                  <a:prstDash val="solid"/>
                </a:ln>
                <a:solidFill>
                  <a:srgbClr val="000000"/>
                </a:solidFill>
                <a:latin typeface="Berlin Sans FB Demi" pitchFamily="34" charset="0"/>
              </a:rPr>
            </a:br>
            <a:endParaRPr lang="en-US" sz="6000" b="1" dirty="0">
              <a:ln w="12700">
                <a:solidFill>
                  <a:srgbClr val="E3DED1">
                    <a:satMod val="155000"/>
                  </a:srgbClr>
                </a:solidFill>
                <a:prstDash val="solid"/>
              </a:ln>
              <a:solidFill>
                <a:srgbClr val="000000"/>
              </a:solidFill>
              <a:latin typeface="Berlin Sans FB Demi" pitchFamily="34" charset="0"/>
            </a:endParaRPr>
          </a:p>
        </p:txBody>
      </p:sp>
      <p:sp>
        <p:nvSpPr>
          <p:cNvPr id="2" name="TextBox 1"/>
          <p:cNvSpPr txBox="1"/>
          <p:nvPr/>
        </p:nvSpPr>
        <p:spPr>
          <a:xfrm>
            <a:off x="2514600" y="1835441"/>
            <a:ext cx="6934200" cy="3231654"/>
          </a:xfrm>
          <a:prstGeom prst="rect">
            <a:avLst/>
          </a:prstGeom>
          <a:noFill/>
        </p:spPr>
        <p:txBody>
          <a:bodyPr wrap="square" rtlCol="0">
            <a:spAutoFit/>
          </a:bodyPr>
          <a:lstStyle/>
          <a:p>
            <a:pPr>
              <a:defRPr/>
            </a:pPr>
            <a:r>
              <a:rPr lang="en-US" sz="2000" b="1" dirty="0">
                <a:solidFill>
                  <a:schemeClr val="accent5">
                    <a:lumMod val="50000"/>
                  </a:schemeClr>
                </a:solidFill>
                <a:effectLst>
                  <a:outerShdw blurRad="38100" dist="38100" dir="2700000" algn="tl">
                    <a:srgbClr val="000000">
                      <a:alpha val="43137"/>
                    </a:srgbClr>
                  </a:outerShdw>
                </a:effectLst>
                <a:latin typeface="Trebuchet MS"/>
              </a:rPr>
              <a:t>Performance of the </a:t>
            </a:r>
            <a:r>
              <a:rPr lang="en-US" sz="2000" b="1" u="sng" dirty="0">
                <a:solidFill>
                  <a:schemeClr val="accent5">
                    <a:lumMod val="50000"/>
                  </a:schemeClr>
                </a:solidFill>
                <a:effectLst>
                  <a:outerShdw blurRad="38100" dist="38100" dir="2700000" algn="tl">
                    <a:srgbClr val="000000">
                      <a:alpha val="43137"/>
                    </a:srgbClr>
                  </a:outerShdw>
                </a:effectLst>
                <a:latin typeface="Trebuchet MS"/>
              </a:rPr>
              <a:t>mutual obligation </a:t>
            </a:r>
            <a:r>
              <a:rPr lang="en-US" sz="2000" b="1" dirty="0">
                <a:solidFill>
                  <a:schemeClr val="accent5">
                    <a:lumMod val="50000"/>
                  </a:schemeClr>
                </a:solidFill>
                <a:effectLst>
                  <a:outerShdw blurRad="38100" dist="38100" dir="2700000" algn="tl">
                    <a:srgbClr val="000000">
                      <a:alpha val="43137"/>
                    </a:srgbClr>
                  </a:outerShdw>
                </a:effectLst>
                <a:latin typeface="Trebuchet MS"/>
              </a:rPr>
              <a:t>of the representative of an agency and the exclusive representative…to meet at reasonable times and to </a:t>
            </a:r>
            <a:r>
              <a:rPr lang="en-US" sz="2000" b="1" u="sng" dirty="0">
                <a:solidFill>
                  <a:schemeClr val="accent5">
                    <a:lumMod val="50000"/>
                  </a:schemeClr>
                </a:solidFill>
                <a:effectLst>
                  <a:outerShdw blurRad="38100" dist="38100" dir="2700000" algn="tl">
                    <a:srgbClr val="000000">
                      <a:alpha val="43137"/>
                    </a:srgbClr>
                  </a:outerShdw>
                </a:effectLst>
                <a:latin typeface="Trebuchet MS"/>
              </a:rPr>
              <a:t>consult and bargain in good faith</a:t>
            </a:r>
            <a:r>
              <a:rPr lang="en-US" sz="2000" b="1" dirty="0">
                <a:solidFill>
                  <a:schemeClr val="accent5">
                    <a:lumMod val="50000"/>
                  </a:schemeClr>
                </a:solidFill>
                <a:effectLst>
                  <a:outerShdw blurRad="38100" dist="38100" dir="2700000" algn="tl">
                    <a:srgbClr val="000000">
                      <a:alpha val="43137"/>
                    </a:srgbClr>
                  </a:outerShdw>
                </a:effectLst>
                <a:latin typeface="Trebuchet MS"/>
              </a:rPr>
              <a:t> effort to reach agreement with respect to the conditions of employment…. and to execute…. a </a:t>
            </a:r>
            <a:r>
              <a:rPr lang="en-US" sz="2000" b="1" u="sng" dirty="0">
                <a:solidFill>
                  <a:schemeClr val="accent5">
                    <a:lumMod val="50000"/>
                  </a:schemeClr>
                </a:solidFill>
                <a:effectLst>
                  <a:outerShdw blurRad="38100" dist="38100" dir="2700000" algn="tl">
                    <a:srgbClr val="000000">
                      <a:alpha val="43137"/>
                    </a:srgbClr>
                  </a:outerShdw>
                </a:effectLst>
                <a:latin typeface="Trebuchet MS"/>
              </a:rPr>
              <a:t>written document </a:t>
            </a:r>
            <a:r>
              <a:rPr lang="en-US" sz="2000" b="1" dirty="0">
                <a:solidFill>
                  <a:schemeClr val="accent5">
                    <a:lumMod val="50000"/>
                  </a:schemeClr>
                </a:solidFill>
                <a:effectLst>
                  <a:outerShdw blurRad="38100" dist="38100" dir="2700000" algn="tl">
                    <a:srgbClr val="000000">
                      <a:alpha val="43137"/>
                    </a:srgbClr>
                  </a:outerShdw>
                </a:effectLst>
                <a:latin typeface="Trebuchet MS"/>
              </a:rPr>
              <a:t>incorporating any collective bargaining agreement (CBA) but this does not compel either side to agree to a proposal or make a concession…</a:t>
            </a:r>
          </a:p>
          <a:p>
            <a:pPr>
              <a:defRPr/>
            </a:pPr>
            <a:endParaRPr lang="en-US" sz="2400" dirty="0">
              <a:solidFill>
                <a:srgbClr val="FFFF00"/>
              </a:solidFill>
              <a:effectLst>
                <a:outerShdw blurRad="38100" dist="38100" dir="2700000" algn="tl">
                  <a:srgbClr val="000000">
                    <a:alpha val="43137"/>
                  </a:srgbClr>
                </a:outerShdw>
              </a:effectLst>
              <a:latin typeface="Trebuchet MS"/>
            </a:endParaRPr>
          </a:p>
        </p:txBody>
      </p:sp>
    </p:spTree>
    <p:extLst>
      <p:ext uri="{BB962C8B-B14F-4D97-AF65-F5344CB8AC3E}">
        <p14:creationId xmlns:p14="http://schemas.microsoft.com/office/powerpoint/2010/main" val="219165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057400" y="1981940"/>
            <a:ext cx="73914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n-US" sz="2400" b="1" dirty="0">
              <a:ln w="12700">
                <a:solidFill>
                  <a:srgbClr val="E3DED1">
                    <a:satMod val="155000"/>
                  </a:srgbClr>
                </a:solidFill>
                <a:prstDash val="solid"/>
              </a:ln>
              <a:solidFill>
                <a:srgbClr val="FFFF00"/>
              </a:solidFill>
              <a:latin typeface="Berlin Sans FB Demi" pitchFamily="34" charset="0"/>
            </a:endParaRPr>
          </a:p>
          <a:p>
            <a:pPr>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5. What are 3 examples of a “conditions of employment”?</a:t>
            </a:r>
          </a:p>
          <a:p>
            <a:pPr>
              <a:defRPr/>
            </a:pPr>
            <a:br>
              <a:rPr lang="en-US" sz="3600" b="1" dirty="0">
                <a:ln w="12700">
                  <a:solidFill>
                    <a:srgbClr val="E3DED1">
                      <a:satMod val="155000"/>
                    </a:srgbClr>
                  </a:solidFill>
                  <a:prstDash val="solid"/>
                </a:ln>
                <a:solidFill>
                  <a:schemeClr val="accent5">
                    <a:lumMod val="50000"/>
                  </a:schemeClr>
                </a:solidFill>
                <a:latin typeface="Berlin Sans FB Demi" pitchFamily="34" charset="0"/>
              </a:rPr>
            </a:br>
            <a:endParaRPr lang="en-US" sz="6000" b="1" dirty="0">
              <a:ln w="12700">
                <a:solidFill>
                  <a:srgbClr val="E3DED1">
                    <a:satMod val="155000"/>
                  </a:srgbClr>
                </a:solidFill>
                <a:prstDash val="solid"/>
              </a:ln>
              <a:solidFill>
                <a:schemeClr val="accent5">
                  <a:lumMod val="50000"/>
                </a:schemeClr>
              </a:solidFill>
              <a:latin typeface="Berlin Sans FB Demi" pitchFamily="34" charset="0"/>
            </a:endParaRPr>
          </a:p>
        </p:txBody>
      </p:sp>
      <p:sp>
        <p:nvSpPr>
          <p:cNvPr id="7" name="Rectangle 6"/>
          <p:cNvSpPr/>
          <p:nvPr/>
        </p:nvSpPr>
        <p:spPr>
          <a:xfrm>
            <a:off x="2971800" y="2895601"/>
            <a:ext cx="4572000" cy="954107"/>
          </a:xfrm>
          <a:prstGeom prst="rect">
            <a:avLst/>
          </a:prstGeom>
        </p:spPr>
        <p:txBody>
          <a:bodyPr>
            <a:spAutoFit/>
          </a:bodyPr>
          <a:lstStyle/>
          <a:p>
            <a:pPr>
              <a:defRPr/>
            </a:pPr>
            <a:r>
              <a:rPr lang="en-US" sz="2800" dirty="0">
                <a:solidFill>
                  <a:schemeClr val="accent5">
                    <a:lumMod val="50000"/>
                  </a:schemeClr>
                </a:solidFill>
                <a:effectLst>
                  <a:outerShdw blurRad="38100" dist="38100" dir="2700000" algn="tl">
                    <a:srgbClr val="000000">
                      <a:alpha val="43137"/>
                    </a:srgbClr>
                  </a:outerShdw>
                </a:effectLst>
                <a:latin typeface="Trebuchet MS"/>
              </a:rPr>
              <a:t>Citation:  	§ 7103(a)(14) </a:t>
            </a:r>
          </a:p>
          <a:p>
            <a:pPr>
              <a:defRPr/>
            </a:pPr>
            <a:r>
              <a:rPr lang="en-US" sz="2800" dirty="0">
                <a:solidFill>
                  <a:srgbClr val="FFFF00"/>
                </a:solidFill>
                <a:effectLst>
                  <a:outerShdw blurRad="38100" dist="38100" dir="2700000" algn="tl">
                    <a:srgbClr val="000000">
                      <a:alpha val="43137"/>
                    </a:srgbClr>
                  </a:outerShdw>
                </a:effectLst>
                <a:latin typeface="Trebuchet MS"/>
              </a:rPr>
              <a:t>	</a:t>
            </a:r>
          </a:p>
        </p:txBody>
      </p:sp>
    </p:spTree>
    <p:extLst>
      <p:ext uri="{BB962C8B-B14F-4D97-AF65-F5344CB8AC3E}">
        <p14:creationId xmlns:p14="http://schemas.microsoft.com/office/powerpoint/2010/main" val="1853458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87245" y="1538056"/>
            <a:ext cx="73914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n-US" sz="2400" b="1" dirty="0">
              <a:ln w="12700">
                <a:solidFill>
                  <a:srgbClr val="E3DED1">
                    <a:satMod val="155000"/>
                  </a:srgbClr>
                </a:solidFill>
                <a:prstDash val="solid"/>
              </a:ln>
              <a:solidFill>
                <a:srgbClr val="FFFF00"/>
              </a:solidFill>
              <a:latin typeface="Berlin Sans FB Demi" pitchFamily="34" charset="0"/>
            </a:endParaRPr>
          </a:p>
          <a:p>
            <a:pPr marL="568325" indent="-568325">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5. What are 3 examples of a “condition of employment”?</a:t>
            </a:r>
          </a:p>
          <a:p>
            <a:pPr>
              <a:defRPr/>
            </a:pPr>
            <a:br>
              <a:rPr lang="en-US" sz="3600" b="1" dirty="0">
                <a:ln w="12700">
                  <a:solidFill>
                    <a:srgbClr val="E3DED1">
                      <a:satMod val="155000"/>
                    </a:srgbClr>
                  </a:solidFill>
                  <a:prstDash val="solid"/>
                </a:ln>
                <a:solidFill>
                  <a:srgbClr val="000000"/>
                </a:solidFill>
                <a:latin typeface="Berlin Sans FB Demi" pitchFamily="34" charset="0"/>
              </a:rPr>
            </a:br>
            <a:endParaRPr lang="en-US" sz="6000" b="1" dirty="0">
              <a:ln w="12700">
                <a:solidFill>
                  <a:srgbClr val="E3DED1">
                    <a:satMod val="155000"/>
                  </a:srgbClr>
                </a:solidFill>
                <a:prstDash val="solid"/>
              </a:ln>
              <a:solidFill>
                <a:srgbClr val="000000"/>
              </a:solidFill>
              <a:latin typeface="Berlin Sans FB Demi" pitchFamily="34" charset="0"/>
            </a:endParaRPr>
          </a:p>
        </p:txBody>
      </p:sp>
      <p:sp>
        <p:nvSpPr>
          <p:cNvPr id="2" name="TextBox 1"/>
          <p:cNvSpPr txBox="1"/>
          <p:nvPr/>
        </p:nvSpPr>
        <p:spPr>
          <a:xfrm>
            <a:off x="3150093" y="2489448"/>
            <a:ext cx="6477000" cy="1384995"/>
          </a:xfrm>
          <a:prstGeom prst="rect">
            <a:avLst/>
          </a:prstGeom>
          <a:noFill/>
        </p:spPr>
        <p:txBody>
          <a:bodyPr wrap="square" rtlCol="0">
            <a:spAutoFit/>
          </a:bodyPr>
          <a:lstStyle/>
          <a:p>
            <a:pPr marL="342900" indent="-342900">
              <a:buFont typeface="Arial" panose="020B0604020202020204" pitchFamily="34" charset="0"/>
              <a:buChar char="•"/>
              <a:defRPr/>
            </a:pPr>
            <a:r>
              <a:rPr lang="en-US" sz="2800" b="1" dirty="0">
                <a:solidFill>
                  <a:schemeClr val="accent5">
                    <a:lumMod val="50000"/>
                  </a:schemeClr>
                </a:solidFill>
                <a:effectLst>
                  <a:outerShdw blurRad="38100" dist="38100" dir="2700000" algn="tl">
                    <a:srgbClr val="000000">
                      <a:alpha val="43137"/>
                    </a:srgbClr>
                  </a:outerShdw>
                </a:effectLst>
                <a:latin typeface="Trebuchet MS"/>
              </a:rPr>
              <a:t>Personnel policies</a:t>
            </a:r>
          </a:p>
          <a:p>
            <a:pPr marL="342900" indent="-342900">
              <a:buFont typeface="Arial" panose="020B0604020202020204" pitchFamily="34" charset="0"/>
              <a:buChar char="•"/>
              <a:defRPr/>
            </a:pPr>
            <a:r>
              <a:rPr lang="en-US" sz="2800" b="1" dirty="0">
                <a:solidFill>
                  <a:schemeClr val="accent5">
                    <a:lumMod val="50000"/>
                  </a:schemeClr>
                </a:solidFill>
                <a:effectLst>
                  <a:outerShdw blurRad="38100" dist="38100" dir="2700000" algn="tl">
                    <a:srgbClr val="000000">
                      <a:alpha val="43137"/>
                    </a:srgbClr>
                  </a:outerShdw>
                </a:effectLst>
                <a:latin typeface="Trebuchet MS"/>
              </a:rPr>
              <a:t>Personnel practices</a:t>
            </a:r>
          </a:p>
          <a:p>
            <a:pPr marL="342900" indent="-342900">
              <a:buFont typeface="Arial" panose="020B0604020202020204" pitchFamily="34" charset="0"/>
              <a:buChar char="•"/>
              <a:defRPr/>
            </a:pPr>
            <a:r>
              <a:rPr lang="en-US" sz="2800" b="1" dirty="0">
                <a:solidFill>
                  <a:schemeClr val="accent5">
                    <a:lumMod val="50000"/>
                  </a:schemeClr>
                </a:solidFill>
                <a:effectLst>
                  <a:outerShdw blurRad="38100" dist="38100" dir="2700000" algn="tl">
                    <a:srgbClr val="000000">
                      <a:alpha val="43137"/>
                    </a:srgbClr>
                  </a:outerShdw>
                </a:effectLst>
                <a:latin typeface="Trebuchet MS"/>
              </a:rPr>
              <a:t>Personnel matters</a:t>
            </a:r>
          </a:p>
        </p:txBody>
      </p:sp>
    </p:spTree>
    <p:extLst>
      <p:ext uri="{BB962C8B-B14F-4D97-AF65-F5344CB8AC3E}">
        <p14:creationId xmlns:p14="http://schemas.microsoft.com/office/powerpoint/2010/main" val="3410879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394751" y="1893126"/>
            <a:ext cx="7264399"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n-US" sz="2400" b="1" dirty="0">
              <a:ln w="12700">
                <a:solidFill>
                  <a:srgbClr val="E3DED1">
                    <a:satMod val="155000"/>
                  </a:srgbClr>
                </a:solidFill>
                <a:prstDash val="solid"/>
              </a:ln>
              <a:solidFill>
                <a:srgbClr val="FFFF00"/>
              </a:solidFill>
              <a:latin typeface="Berlin Sans FB Demi" pitchFamily="34" charset="0"/>
            </a:endParaRPr>
          </a:p>
          <a:p>
            <a:pPr marL="568325" indent="-568325">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6. List 4 rights the Agency does not have to negotiate with </a:t>
            </a:r>
          </a:p>
          <a:p>
            <a:pPr marL="568325" indent="-568325">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	the Union:</a:t>
            </a:r>
            <a:br>
              <a:rPr lang="en-US" sz="3600" b="1" dirty="0">
                <a:ln w="12700">
                  <a:solidFill>
                    <a:srgbClr val="E3DED1">
                      <a:satMod val="155000"/>
                    </a:srgbClr>
                  </a:solidFill>
                  <a:prstDash val="solid"/>
                </a:ln>
                <a:solidFill>
                  <a:srgbClr val="000000"/>
                </a:solidFill>
                <a:latin typeface="Berlin Sans FB Demi" pitchFamily="34" charset="0"/>
              </a:rPr>
            </a:br>
            <a:endParaRPr lang="en-US" sz="6000" b="1" dirty="0">
              <a:ln w="12700">
                <a:solidFill>
                  <a:srgbClr val="E3DED1">
                    <a:satMod val="155000"/>
                  </a:srgbClr>
                </a:solidFill>
                <a:prstDash val="solid"/>
              </a:ln>
              <a:solidFill>
                <a:srgbClr val="000000"/>
              </a:solidFill>
              <a:latin typeface="Berlin Sans FB Demi" pitchFamily="34" charset="0"/>
            </a:endParaRPr>
          </a:p>
        </p:txBody>
      </p:sp>
      <p:sp>
        <p:nvSpPr>
          <p:cNvPr id="7" name="Rectangle 6"/>
          <p:cNvSpPr/>
          <p:nvPr/>
        </p:nvSpPr>
        <p:spPr>
          <a:xfrm>
            <a:off x="3522215" y="3112326"/>
            <a:ext cx="4572000" cy="954107"/>
          </a:xfrm>
          <a:prstGeom prst="rect">
            <a:avLst/>
          </a:prstGeom>
        </p:spPr>
        <p:txBody>
          <a:bodyPr>
            <a:spAutoFit/>
          </a:bodyPr>
          <a:lstStyle/>
          <a:p>
            <a:pPr>
              <a:defRPr/>
            </a:pPr>
            <a:r>
              <a:rPr lang="en-US" sz="2800" dirty="0">
                <a:solidFill>
                  <a:schemeClr val="accent5">
                    <a:lumMod val="50000"/>
                  </a:schemeClr>
                </a:solidFill>
                <a:effectLst>
                  <a:outerShdw blurRad="38100" dist="38100" dir="2700000" algn="tl">
                    <a:srgbClr val="000000">
                      <a:alpha val="43137"/>
                    </a:srgbClr>
                  </a:outerShdw>
                </a:effectLst>
                <a:latin typeface="Trebuchet MS"/>
              </a:rPr>
              <a:t>Citation:  	§ 7106(a)</a:t>
            </a:r>
          </a:p>
          <a:p>
            <a:pPr>
              <a:defRPr/>
            </a:pPr>
            <a:r>
              <a:rPr lang="en-US" sz="2800" dirty="0">
                <a:solidFill>
                  <a:srgbClr val="FFFF00"/>
                </a:solidFill>
                <a:effectLst>
                  <a:outerShdw blurRad="38100" dist="38100" dir="2700000" algn="tl">
                    <a:srgbClr val="000000">
                      <a:alpha val="43137"/>
                    </a:srgbClr>
                  </a:outerShdw>
                </a:effectLst>
                <a:latin typeface="Trebuchet MS"/>
              </a:rPr>
              <a:t>	</a:t>
            </a:r>
          </a:p>
        </p:txBody>
      </p:sp>
    </p:spTree>
    <p:extLst>
      <p:ext uri="{BB962C8B-B14F-4D97-AF65-F5344CB8AC3E}">
        <p14:creationId xmlns:p14="http://schemas.microsoft.com/office/powerpoint/2010/main" val="4163288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21" y="1626058"/>
            <a:ext cx="12192000" cy="1990148"/>
          </a:xfrm>
        </p:spPr>
        <p:txBody>
          <a:bodyPr/>
          <a:lstStyle/>
          <a:p>
            <a:r>
              <a:rPr lang="en-US" sz="6000" b="1" dirty="0"/>
              <a:t>What norms can we abide by in this learning community? </a:t>
            </a:r>
          </a:p>
        </p:txBody>
      </p:sp>
    </p:spTree>
    <p:extLst>
      <p:ext uri="{BB962C8B-B14F-4D97-AF65-F5344CB8AC3E}">
        <p14:creationId xmlns:p14="http://schemas.microsoft.com/office/powerpoint/2010/main" val="3986029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032001" y="685800"/>
            <a:ext cx="7264399"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n-US" sz="2400" b="1" dirty="0">
              <a:ln w="12700">
                <a:solidFill>
                  <a:srgbClr val="E3DED1">
                    <a:satMod val="155000"/>
                  </a:srgbClr>
                </a:solidFill>
                <a:prstDash val="solid"/>
              </a:ln>
              <a:solidFill>
                <a:srgbClr val="FFFF00"/>
              </a:solidFill>
              <a:latin typeface="Berlin Sans FB Demi" pitchFamily="34" charset="0"/>
            </a:endParaRPr>
          </a:p>
          <a:p>
            <a:pPr marL="568325" indent="-568325">
              <a:defRPr/>
            </a:pPr>
            <a:r>
              <a:rPr lang="en-US" sz="2800" b="1" dirty="0">
                <a:solidFill>
                  <a:schemeClr val="accent5">
                    <a:lumMod val="50000"/>
                  </a:schemeClr>
                </a:solidFill>
                <a:effectLst>
                  <a:outerShdw blurRad="38100" dist="38100" dir="2700000" algn="tl">
                    <a:srgbClr val="000000">
                      <a:alpha val="43137"/>
                    </a:srgbClr>
                  </a:outerShdw>
                </a:effectLst>
                <a:latin typeface="Trebuchet MS"/>
              </a:rPr>
              <a:t>6. List 4 rights the Agency does not have to negotiate with </a:t>
            </a:r>
          </a:p>
          <a:p>
            <a:pPr marL="568325" indent="-568325">
              <a:defRPr/>
            </a:pPr>
            <a:r>
              <a:rPr lang="en-US" sz="2800" b="1" dirty="0">
                <a:solidFill>
                  <a:schemeClr val="accent5">
                    <a:lumMod val="50000"/>
                  </a:schemeClr>
                </a:solidFill>
                <a:effectLst>
                  <a:outerShdw blurRad="38100" dist="38100" dir="2700000" algn="tl">
                    <a:srgbClr val="000000">
                      <a:alpha val="43137"/>
                    </a:srgbClr>
                  </a:outerShdw>
                </a:effectLst>
                <a:latin typeface="Trebuchet MS"/>
              </a:rPr>
              <a:t>	the Union:</a:t>
            </a:r>
            <a:br>
              <a:rPr lang="en-US" sz="3600" b="1" dirty="0">
                <a:ln w="12700">
                  <a:solidFill>
                    <a:srgbClr val="E3DED1">
                      <a:satMod val="155000"/>
                    </a:srgbClr>
                  </a:solidFill>
                  <a:prstDash val="solid"/>
                </a:ln>
                <a:solidFill>
                  <a:srgbClr val="000000"/>
                </a:solidFill>
                <a:latin typeface="Berlin Sans FB Demi" pitchFamily="34" charset="0"/>
              </a:rPr>
            </a:br>
            <a:endParaRPr lang="en-US" sz="6000" b="1" dirty="0">
              <a:ln w="12700">
                <a:solidFill>
                  <a:srgbClr val="E3DED1">
                    <a:satMod val="155000"/>
                  </a:srgbClr>
                </a:solidFill>
                <a:prstDash val="solid"/>
              </a:ln>
              <a:solidFill>
                <a:srgbClr val="000000"/>
              </a:solidFill>
              <a:latin typeface="Berlin Sans FB Demi" pitchFamily="34" charset="0"/>
            </a:endParaRPr>
          </a:p>
        </p:txBody>
      </p:sp>
      <p:sp>
        <p:nvSpPr>
          <p:cNvPr id="2" name="TextBox 1"/>
          <p:cNvSpPr txBox="1"/>
          <p:nvPr/>
        </p:nvSpPr>
        <p:spPr>
          <a:xfrm>
            <a:off x="2438400" y="1923804"/>
            <a:ext cx="6629400" cy="2677656"/>
          </a:xfrm>
          <a:prstGeom prst="rect">
            <a:avLst/>
          </a:prstGeom>
          <a:noFill/>
        </p:spPr>
        <p:txBody>
          <a:bodyPr wrap="square" rtlCol="0">
            <a:spAutoFit/>
          </a:bodyPr>
          <a:lstStyle/>
          <a:p>
            <a:pPr marL="457200" indent="-457200">
              <a:buFont typeface="Arial" panose="020B0604020202020204" pitchFamily="34" charset="0"/>
              <a:buChar char="•"/>
              <a:defRPr/>
            </a:pPr>
            <a:r>
              <a:rPr lang="en-US" sz="2400" b="1" u="sng" dirty="0">
                <a:solidFill>
                  <a:schemeClr val="accent5">
                    <a:lumMod val="50000"/>
                  </a:schemeClr>
                </a:solidFill>
                <a:effectLst>
                  <a:outerShdw blurRad="38100" dist="38100" dir="2700000" algn="tl">
                    <a:srgbClr val="000000">
                      <a:alpha val="43137"/>
                    </a:srgbClr>
                  </a:outerShdw>
                </a:effectLst>
                <a:latin typeface="Trebuchet MS"/>
              </a:rPr>
              <a:t>Determine</a:t>
            </a:r>
            <a:r>
              <a:rPr lang="en-US" sz="2400" b="1" dirty="0">
                <a:solidFill>
                  <a:schemeClr val="accent5">
                    <a:lumMod val="50000"/>
                  </a:schemeClr>
                </a:solidFill>
                <a:effectLst>
                  <a:outerShdw blurRad="38100" dist="38100" dir="2700000" algn="tl">
                    <a:srgbClr val="000000">
                      <a:alpha val="43137"/>
                    </a:srgbClr>
                  </a:outerShdw>
                </a:effectLst>
                <a:latin typeface="Trebuchet MS"/>
              </a:rPr>
              <a:t> the mission, budget, organization, number of employees and internal security practices</a:t>
            </a:r>
          </a:p>
          <a:p>
            <a:pPr marL="457200" indent="-457200">
              <a:buFont typeface="Arial" panose="020B0604020202020204" pitchFamily="34" charset="0"/>
              <a:buChar char="•"/>
              <a:defRPr/>
            </a:pPr>
            <a:r>
              <a:rPr lang="en-US" sz="2400" b="1" u="sng" dirty="0">
                <a:solidFill>
                  <a:schemeClr val="accent5">
                    <a:lumMod val="50000"/>
                  </a:schemeClr>
                </a:solidFill>
                <a:effectLst>
                  <a:outerShdw blurRad="38100" dist="38100" dir="2700000" algn="tl">
                    <a:srgbClr val="000000">
                      <a:alpha val="43137"/>
                    </a:srgbClr>
                  </a:outerShdw>
                </a:effectLst>
                <a:latin typeface="Trebuchet MS"/>
              </a:rPr>
              <a:t>Hire</a:t>
            </a:r>
            <a:r>
              <a:rPr lang="en-US" sz="2400" b="1" dirty="0">
                <a:solidFill>
                  <a:schemeClr val="accent5">
                    <a:lumMod val="50000"/>
                  </a:schemeClr>
                </a:solidFill>
                <a:effectLst>
                  <a:outerShdw blurRad="38100" dist="38100" dir="2700000" algn="tl">
                    <a:srgbClr val="000000">
                      <a:alpha val="43137"/>
                    </a:srgbClr>
                  </a:outerShdw>
                </a:effectLst>
                <a:latin typeface="Trebuchet MS"/>
              </a:rPr>
              <a:t>, assign, direct, layoff, retain and discipline</a:t>
            </a:r>
          </a:p>
          <a:p>
            <a:pPr marL="457200" indent="-457200">
              <a:buFont typeface="Arial" panose="020B0604020202020204" pitchFamily="34" charset="0"/>
              <a:buChar char="•"/>
              <a:defRPr/>
            </a:pPr>
            <a:r>
              <a:rPr lang="en-US" sz="2400" b="1" u="sng" dirty="0">
                <a:solidFill>
                  <a:schemeClr val="accent5">
                    <a:lumMod val="50000"/>
                  </a:schemeClr>
                </a:solidFill>
                <a:effectLst>
                  <a:outerShdw blurRad="38100" dist="38100" dir="2700000" algn="tl">
                    <a:srgbClr val="000000">
                      <a:alpha val="43137"/>
                    </a:srgbClr>
                  </a:outerShdw>
                </a:effectLst>
                <a:latin typeface="Trebuchet MS"/>
              </a:rPr>
              <a:t>Assign</a:t>
            </a:r>
            <a:r>
              <a:rPr lang="en-US" sz="2400" b="1" dirty="0">
                <a:solidFill>
                  <a:schemeClr val="accent5">
                    <a:lumMod val="50000"/>
                  </a:schemeClr>
                </a:solidFill>
                <a:effectLst>
                  <a:outerShdw blurRad="38100" dist="38100" dir="2700000" algn="tl">
                    <a:srgbClr val="000000">
                      <a:alpha val="43137"/>
                    </a:srgbClr>
                  </a:outerShdw>
                </a:effectLst>
                <a:latin typeface="Trebuchet MS"/>
              </a:rPr>
              <a:t> work, contract out </a:t>
            </a:r>
          </a:p>
          <a:p>
            <a:pPr marL="457200" indent="-457200">
              <a:buFont typeface="Arial" panose="020B0604020202020204" pitchFamily="34" charset="0"/>
              <a:buChar char="•"/>
              <a:defRPr/>
            </a:pPr>
            <a:r>
              <a:rPr lang="en-US" sz="2400" b="1" u="sng" dirty="0">
                <a:solidFill>
                  <a:schemeClr val="accent5">
                    <a:lumMod val="50000"/>
                  </a:schemeClr>
                </a:solidFill>
                <a:effectLst>
                  <a:outerShdw blurRad="38100" dist="38100" dir="2700000" algn="tl">
                    <a:srgbClr val="000000">
                      <a:alpha val="43137"/>
                    </a:srgbClr>
                  </a:outerShdw>
                </a:effectLst>
                <a:latin typeface="Trebuchet MS"/>
              </a:rPr>
              <a:t>Take action </a:t>
            </a:r>
            <a:r>
              <a:rPr lang="en-US" sz="2400" b="1" dirty="0">
                <a:solidFill>
                  <a:schemeClr val="accent5">
                    <a:lumMod val="50000"/>
                  </a:schemeClr>
                </a:solidFill>
                <a:effectLst>
                  <a:outerShdw blurRad="38100" dist="38100" dir="2700000" algn="tl">
                    <a:srgbClr val="000000">
                      <a:alpha val="43137"/>
                    </a:srgbClr>
                  </a:outerShdw>
                </a:effectLst>
                <a:latin typeface="Trebuchet MS"/>
              </a:rPr>
              <a:t>during </a:t>
            </a:r>
            <a:r>
              <a:rPr lang="en-US" sz="2400" b="1" u="sng" dirty="0">
                <a:solidFill>
                  <a:schemeClr val="accent5">
                    <a:lumMod val="50000"/>
                  </a:schemeClr>
                </a:solidFill>
                <a:effectLst>
                  <a:outerShdw blurRad="38100" dist="38100" dir="2700000" algn="tl">
                    <a:srgbClr val="000000">
                      <a:alpha val="43137"/>
                    </a:srgbClr>
                  </a:outerShdw>
                </a:effectLst>
                <a:latin typeface="Trebuchet MS"/>
              </a:rPr>
              <a:t>emergencies </a:t>
            </a:r>
          </a:p>
        </p:txBody>
      </p:sp>
    </p:spTree>
    <p:extLst>
      <p:ext uri="{BB962C8B-B14F-4D97-AF65-F5344CB8AC3E}">
        <p14:creationId xmlns:p14="http://schemas.microsoft.com/office/powerpoint/2010/main" val="3731687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203142" y="1112705"/>
            <a:ext cx="71628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n-US" sz="2400" b="1" dirty="0">
              <a:ln w="12700">
                <a:solidFill>
                  <a:srgbClr val="E3DED1">
                    <a:satMod val="155000"/>
                  </a:srgbClr>
                </a:solidFill>
                <a:prstDash val="solid"/>
              </a:ln>
              <a:solidFill>
                <a:srgbClr val="FFFF00"/>
              </a:solidFill>
              <a:latin typeface="Berlin Sans FB Demi" pitchFamily="34" charset="0"/>
            </a:endParaRPr>
          </a:p>
          <a:p>
            <a:pPr marL="803275" indent="-803275">
              <a:defRPr/>
            </a:pPr>
            <a:r>
              <a:rPr lang="en-US" sz="3200" b="1" dirty="0">
                <a:solidFill>
                  <a:schemeClr val="accent5">
                    <a:lumMod val="50000"/>
                  </a:schemeClr>
                </a:solidFill>
                <a:effectLst>
                  <a:outerShdw blurRad="38100" dist="38100" dir="2700000" algn="tl">
                    <a:srgbClr val="000000">
                      <a:alpha val="43137"/>
                    </a:srgbClr>
                  </a:outerShdw>
                </a:effectLst>
                <a:latin typeface="Trebuchet MS"/>
              </a:rPr>
              <a:t>7. List 3 items the Union can negotiate with the Agency:</a:t>
            </a:r>
            <a:endParaRPr lang="en-US" sz="3200" b="1" dirty="0">
              <a:ln w="12700">
                <a:solidFill>
                  <a:srgbClr val="E3DED1">
                    <a:satMod val="155000"/>
                  </a:srgbClr>
                </a:solidFill>
                <a:prstDash val="solid"/>
              </a:ln>
              <a:solidFill>
                <a:schemeClr val="accent5">
                  <a:lumMod val="50000"/>
                </a:schemeClr>
              </a:solidFill>
              <a:latin typeface="Berlin Sans FB Demi" pitchFamily="34" charset="0"/>
            </a:endParaRPr>
          </a:p>
        </p:txBody>
      </p:sp>
      <p:sp>
        <p:nvSpPr>
          <p:cNvPr id="9" name="Rectangle 8"/>
          <p:cNvSpPr/>
          <p:nvPr/>
        </p:nvSpPr>
        <p:spPr>
          <a:xfrm>
            <a:off x="3610992" y="2824579"/>
            <a:ext cx="4572000" cy="523220"/>
          </a:xfrm>
          <a:prstGeom prst="rect">
            <a:avLst/>
          </a:prstGeom>
        </p:spPr>
        <p:txBody>
          <a:bodyPr>
            <a:spAutoFit/>
          </a:bodyPr>
          <a:lstStyle/>
          <a:p>
            <a:pPr>
              <a:defRPr/>
            </a:pPr>
            <a:r>
              <a:rPr lang="en-US" sz="2800" dirty="0">
                <a:solidFill>
                  <a:schemeClr val="accent5">
                    <a:lumMod val="50000"/>
                  </a:schemeClr>
                </a:solidFill>
                <a:effectLst>
                  <a:outerShdw blurRad="38100" dist="38100" dir="2700000" algn="tl">
                    <a:srgbClr val="000000">
                      <a:alpha val="43137"/>
                    </a:srgbClr>
                  </a:outerShdw>
                </a:effectLst>
                <a:latin typeface="Trebuchet MS"/>
              </a:rPr>
              <a:t>Citation:  	§ 7106(b)</a:t>
            </a:r>
          </a:p>
        </p:txBody>
      </p:sp>
    </p:spTree>
    <p:extLst>
      <p:ext uri="{BB962C8B-B14F-4D97-AF65-F5344CB8AC3E}">
        <p14:creationId xmlns:p14="http://schemas.microsoft.com/office/powerpoint/2010/main" val="647856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270987" y="322592"/>
            <a:ext cx="71628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n-US" sz="2400" b="1" dirty="0">
              <a:ln w="12700">
                <a:solidFill>
                  <a:srgbClr val="E3DED1">
                    <a:satMod val="155000"/>
                  </a:srgbClr>
                </a:solidFill>
                <a:prstDash val="solid"/>
              </a:ln>
              <a:solidFill>
                <a:srgbClr val="FFFF00"/>
              </a:solidFill>
              <a:latin typeface="Berlin Sans FB Demi" pitchFamily="34" charset="0"/>
            </a:endParaRPr>
          </a:p>
          <a:p>
            <a:pPr marL="803275" indent="-803275">
              <a:defRPr/>
            </a:pPr>
            <a:r>
              <a:rPr lang="en-US" sz="2800" b="1" dirty="0">
                <a:solidFill>
                  <a:schemeClr val="accent5">
                    <a:lumMod val="50000"/>
                  </a:schemeClr>
                </a:solidFill>
                <a:effectLst>
                  <a:outerShdw blurRad="38100" dist="38100" dir="2700000" algn="tl">
                    <a:srgbClr val="000000">
                      <a:alpha val="43137"/>
                    </a:srgbClr>
                  </a:outerShdw>
                </a:effectLst>
                <a:latin typeface="Trebuchet MS"/>
              </a:rPr>
              <a:t>7. List 3 items the Union can negotiate with the Agency:</a:t>
            </a:r>
            <a:endParaRPr lang="en-US" sz="2800" b="1" dirty="0">
              <a:ln w="12700">
                <a:solidFill>
                  <a:srgbClr val="E3DED1">
                    <a:satMod val="155000"/>
                  </a:srgbClr>
                </a:solidFill>
                <a:prstDash val="solid"/>
              </a:ln>
              <a:solidFill>
                <a:schemeClr val="accent5">
                  <a:lumMod val="50000"/>
                </a:schemeClr>
              </a:solidFill>
              <a:latin typeface="Berlin Sans FB Demi" pitchFamily="34" charset="0"/>
            </a:endParaRPr>
          </a:p>
        </p:txBody>
      </p:sp>
      <p:sp>
        <p:nvSpPr>
          <p:cNvPr id="2" name="TextBox 1"/>
          <p:cNvSpPr txBox="1"/>
          <p:nvPr/>
        </p:nvSpPr>
        <p:spPr>
          <a:xfrm>
            <a:off x="2209800" y="1676401"/>
            <a:ext cx="6858000" cy="3600986"/>
          </a:xfrm>
          <a:prstGeom prst="rect">
            <a:avLst/>
          </a:prstGeom>
          <a:noFill/>
        </p:spPr>
        <p:txBody>
          <a:bodyPr wrap="square" rtlCol="0">
            <a:spAutoFit/>
          </a:bodyPr>
          <a:lstStyle/>
          <a:p>
            <a:pPr>
              <a:defRPr/>
            </a:pPr>
            <a:r>
              <a:rPr lang="en-US" sz="2000" b="1" i="1" dirty="0">
                <a:solidFill>
                  <a:schemeClr val="accent5">
                    <a:lumMod val="50000"/>
                  </a:schemeClr>
                </a:solidFill>
                <a:effectLst>
                  <a:outerShdw blurRad="38100" dist="38100" dir="2700000" algn="tl">
                    <a:srgbClr val="000000">
                      <a:alpha val="43137"/>
                    </a:srgbClr>
                  </a:outerShdw>
                </a:effectLst>
                <a:latin typeface="Trebuchet MS"/>
              </a:rPr>
              <a:t>Permissive topics:</a:t>
            </a:r>
          </a:p>
          <a:p>
            <a:pPr marL="342900" indent="-342900">
              <a:buFont typeface="Arial" panose="020B0604020202020204" pitchFamily="34" charset="0"/>
              <a:buChar char="•"/>
              <a:defRPr/>
            </a:pPr>
            <a:r>
              <a:rPr lang="en-US" sz="2000" b="1" dirty="0">
                <a:solidFill>
                  <a:schemeClr val="accent5">
                    <a:lumMod val="50000"/>
                  </a:schemeClr>
                </a:solidFill>
                <a:effectLst>
                  <a:outerShdw blurRad="38100" dist="38100" dir="2700000" algn="tl">
                    <a:srgbClr val="000000">
                      <a:alpha val="43137"/>
                    </a:srgbClr>
                  </a:outerShdw>
                </a:effectLst>
                <a:latin typeface="Trebuchet MS"/>
              </a:rPr>
              <a:t>At the </a:t>
            </a:r>
            <a:r>
              <a:rPr lang="en-US" sz="2000" b="1" u="sng" dirty="0">
                <a:solidFill>
                  <a:schemeClr val="accent5">
                    <a:lumMod val="50000"/>
                  </a:schemeClr>
                </a:solidFill>
                <a:effectLst>
                  <a:outerShdw blurRad="38100" dist="38100" dir="2700000" algn="tl">
                    <a:srgbClr val="000000">
                      <a:alpha val="43137"/>
                    </a:srgbClr>
                  </a:outerShdw>
                </a:effectLst>
                <a:latin typeface="Trebuchet MS"/>
              </a:rPr>
              <a:t>election of the agency </a:t>
            </a:r>
            <a:r>
              <a:rPr lang="en-US" sz="2000" b="1" dirty="0">
                <a:solidFill>
                  <a:schemeClr val="accent5">
                    <a:lumMod val="50000"/>
                  </a:schemeClr>
                </a:solidFill>
                <a:effectLst>
                  <a:outerShdw blurRad="38100" dist="38100" dir="2700000" algn="tl">
                    <a:srgbClr val="000000">
                      <a:alpha val="43137"/>
                    </a:srgbClr>
                  </a:outerShdw>
                </a:effectLst>
                <a:latin typeface="Trebuchet MS"/>
              </a:rPr>
              <a:t>– number, types, and grades of employees or positions assigned or the technology, methods, and means of performing work </a:t>
            </a:r>
          </a:p>
          <a:p>
            <a:pPr>
              <a:defRPr/>
            </a:pPr>
            <a:r>
              <a:rPr lang="en-US" sz="2000" b="1" i="1" dirty="0">
                <a:solidFill>
                  <a:schemeClr val="accent5">
                    <a:lumMod val="50000"/>
                  </a:schemeClr>
                </a:solidFill>
                <a:effectLst>
                  <a:outerShdw blurRad="38100" dist="38100" dir="2700000" algn="tl">
                    <a:srgbClr val="000000">
                      <a:alpha val="43137"/>
                    </a:srgbClr>
                  </a:outerShdw>
                </a:effectLst>
                <a:latin typeface="Trebuchet MS"/>
              </a:rPr>
              <a:t>Impact and implementation (I &amp; I):</a:t>
            </a:r>
          </a:p>
          <a:p>
            <a:pPr marL="342900" indent="-342900">
              <a:buFont typeface="Arial" panose="020B0604020202020204" pitchFamily="34" charset="0"/>
              <a:buChar char="•"/>
              <a:defRPr/>
            </a:pPr>
            <a:r>
              <a:rPr lang="en-US" sz="2000" b="1" u="sng" dirty="0">
                <a:solidFill>
                  <a:schemeClr val="accent5">
                    <a:lumMod val="50000"/>
                  </a:schemeClr>
                </a:solidFill>
                <a:effectLst>
                  <a:outerShdw blurRad="38100" dist="38100" dir="2700000" algn="tl">
                    <a:srgbClr val="000000">
                      <a:alpha val="43137"/>
                    </a:srgbClr>
                  </a:outerShdw>
                </a:effectLst>
                <a:latin typeface="Trebuchet MS"/>
              </a:rPr>
              <a:t>Procedures</a:t>
            </a:r>
            <a:r>
              <a:rPr lang="en-US" sz="2000" b="1" dirty="0">
                <a:solidFill>
                  <a:schemeClr val="accent5">
                    <a:lumMod val="50000"/>
                  </a:schemeClr>
                </a:solidFill>
                <a:effectLst>
                  <a:outerShdw blurRad="38100" dist="38100" dir="2700000" algn="tl">
                    <a:srgbClr val="000000">
                      <a:alpha val="43137"/>
                    </a:srgbClr>
                  </a:outerShdw>
                </a:effectLst>
                <a:latin typeface="Trebuchet MS"/>
              </a:rPr>
              <a:t> which management officials observe in exercising any authority </a:t>
            </a:r>
          </a:p>
          <a:p>
            <a:pPr marL="342900" indent="-342900">
              <a:buFont typeface="Arial" panose="020B0604020202020204" pitchFamily="34" charset="0"/>
              <a:buChar char="•"/>
              <a:defRPr/>
            </a:pPr>
            <a:r>
              <a:rPr lang="en-US" sz="2000" b="1" u="sng" dirty="0">
                <a:solidFill>
                  <a:schemeClr val="accent5">
                    <a:lumMod val="50000"/>
                  </a:schemeClr>
                </a:solidFill>
                <a:effectLst>
                  <a:outerShdw blurRad="38100" dist="38100" dir="2700000" algn="tl">
                    <a:srgbClr val="000000">
                      <a:alpha val="43137"/>
                    </a:srgbClr>
                  </a:outerShdw>
                </a:effectLst>
                <a:latin typeface="Trebuchet MS"/>
              </a:rPr>
              <a:t>Appropriate arrangements </a:t>
            </a:r>
            <a:r>
              <a:rPr lang="en-US" sz="2000" b="1" dirty="0">
                <a:solidFill>
                  <a:schemeClr val="accent5">
                    <a:lumMod val="50000"/>
                  </a:schemeClr>
                </a:solidFill>
                <a:effectLst>
                  <a:outerShdw blurRad="38100" dist="38100" dir="2700000" algn="tl">
                    <a:srgbClr val="000000">
                      <a:alpha val="43137"/>
                    </a:srgbClr>
                  </a:outerShdw>
                </a:effectLst>
                <a:latin typeface="Trebuchet MS"/>
              </a:rPr>
              <a:t>for </a:t>
            </a:r>
            <a:r>
              <a:rPr lang="en-US" sz="2000" b="1" u="sng" dirty="0">
                <a:solidFill>
                  <a:schemeClr val="accent5">
                    <a:lumMod val="50000"/>
                  </a:schemeClr>
                </a:solidFill>
                <a:effectLst>
                  <a:outerShdw blurRad="38100" dist="38100" dir="2700000" algn="tl">
                    <a:srgbClr val="000000">
                      <a:alpha val="43137"/>
                    </a:srgbClr>
                  </a:outerShdw>
                </a:effectLst>
                <a:latin typeface="Trebuchet MS"/>
              </a:rPr>
              <a:t>employees</a:t>
            </a:r>
            <a:r>
              <a:rPr lang="en-US" sz="2000" b="1" dirty="0">
                <a:solidFill>
                  <a:schemeClr val="accent5">
                    <a:lumMod val="50000"/>
                  </a:schemeClr>
                </a:solidFill>
                <a:effectLst>
                  <a:outerShdw blurRad="38100" dist="38100" dir="2700000" algn="tl">
                    <a:srgbClr val="000000">
                      <a:alpha val="43137"/>
                    </a:srgbClr>
                  </a:outerShdw>
                </a:effectLst>
                <a:latin typeface="Trebuchet MS"/>
              </a:rPr>
              <a:t> </a:t>
            </a:r>
            <a:r>
              <a:rPr lang="en-US" sz="2000" b="1" u="sng" dirty="0">
                <a:solidFill>
                  <a:schemeClr val="accent5">
                    <a:lumMod val="50000"/>
                  </a:schemeClr>
                </a:solidFill>
                <a:effectLst>
                  <a:outerShdw blurRad="38100" dist="38100" dir="2700000" algn="tl">
                    <a:srgbClr val="000000">
                      <a:alpha val="43137"/>
                    </a:srgbClr>
                  </a:outerShdw>
                </a:effectLst>
                <a:latin typeface="Trebuchet MS"/>
              </a:rPr>
              <a:t>adversely affected </a:t>
            </a:r>
            <a:r>
              <a:rPr lang="en-US" sz="2000" b="1" dirty="0">
                <a:solidFill>
                  <a:schemeClr val="accent5">
                    <a:lumMod val="50000"/>
                  </a:schemeClr>
                </a:solidFill>
                <a:effectLst>
                  <a:outerShdw blurRad="38100" dist="38100" dir="2700000" algn="tl">
                    <a:srgbClr val="000000">
                      <a:alpha val="43137"/>
                    </a:srgbClr>
                  </a:outerShdw>
                </a:effectLst>
                <a:latin typeface="Trebuchet MS"/>
              </a:rPr>
              <a:t>by the exercise of any authority by management officials. </a:t>
            </a:r>
          </a:p>
          <a:p>
            <a:pPr marL="457200" indent="-457200">
              <a:buFont typeface="Arial" panose="020B0604020202020204" pitchFamily="34" charset="0"/>
              <a:buChar char="•"/>
              <a:defRPr/>
            </a:pPr>
            <a:endParaRPr lang="en-US" sz="2800" dirty="0">
              <a:solidFill>
                <a:srgbClr val="FFFF00"/>
              </a:solidFill>
              <a:latin typeface="Trebuchet MS"/>
            </a:endParaRPr>
          </a:p>
        </p:txBody>
      </p:sp>
    </p:spTree>
    <p:extLst>
      <p:ext uri="{BB962C8B-B14F-4D97-AF65-F5344CB8AC3E}">
        <p14:creationId xmlns:p14="http://schemas.microsoft.com/office/powerpoint/2010/main" val="1943766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677880" y="961784"/>
            <a:ext cx="78486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n-US" sz="2400" b="1" dirty="0">
              <a:ln w="12700">
                <a:solidFill>
                  <a:srgbClr val="E3DED1">
                    <a:satMod val="155000"/>
                  </a:srgbClr>
                </a:solidFill>
                <a:prstDash val="solid"/>
              </a:ln>
              <a:solidFill>
                <a:srgbClr val="FFFF00"/>
              </a:solidFill>
              <a:latin typeface="Berlin Sans FB Demi" pitchFamily="34" charset="0"/>
            </a:endParaRPr>
          </a:p>
          <a:p>
            <a:pPr marL="803275" indent="-803275">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8. Who is the Union required to represent and negotiate for:</a:t>
            </a:r>
            <a:endParaRPr lang="en-US" sz="6000" b="1" dirty="0">
              <a:ln w="12700">
                <a:solidFill>
                  <a:srgbClr val="E3DED1">
                    <a:satMod val="155000"/>
                  </a:srgbClr>
                </a:solidFill>
                <a:prstDash val="solid"/>
              </a:ln>
              <a:solidFill>
                <a:schemeClr val="accent5">
                  <a:lumMod val="50000"/>
                </a:schemeClr>
              </a:solidFill>
              <a:latin typeface="Berlin Sans FB Demi" pitchFamily="34" charset="0"/>
            </a:endParaRPr>
          </a:p>
        </p:txBody>
      </p:sp>
      <p:sp>
        <p:nvSpPr>
          <p:cNvPr id="7" name="Rectangle 6"/>
          <p:cNvSpPr/>
          <p:nvPr/>
        </p:nvSpPr>
        <p:spPr>
          <a:xfrm>
            <a:off x="3220375" y="2762436"/>
            <a:ext cx="4572000" cy="954107"/>
          </a:xfrm>
          <a:prstGeom prst="rect">
            <a:avLst/>
          </a:prstGeom>
        </p:spPr>
        <p:txBody>
          <a:bodyPr>
            <a:spAutoFit/>
          </a:bodyPr>
          <a:lstStyle/>
          <a:p>
            <a:pPr>
              <a:defRPr/>
            </a:pPr>
            <a:r>
              <a:rPr lang="en-US" sz="2800" dirty="0">
                <a:solidFill>
                  <a:schemeClr val="accent5">
                    <a:lumMod val="50000"/>
                  </a:schemeClr>
                </a:solidFill>
                <a:effectLst>
                  <a:outerShdw blurRad="38100" dist="38100" dir="2700000" algn="tl">
                    <a:srgbClr val="000000">
                      <a:alpha val="43137"/>
                    </a:srgbClr>
                  </a:outerShdw>
                </a:effectLst>
                <a:latin typeface="Trebuchet MS"/>
              </a:rPr>
              <a:t>Citation:  	§7114(a)(1) </a:t>
            </a:r>
          </a:p>
          <a:p>
            <a:pPr>
              <a:defRPr/>
            </a:pPr>
            <a:r>
              <a:rPr lang="en-US" sz="2800" dirty="0">
                <a:solidFill>
                  <a:srgbClr val="FFFF00"/>
                </a:solidFill>
                <a:effectLst>
                  <a:outerShdw blurRad="38100" dist="38100" dir="2700000" algn="tl">
                    <a:srgbClr val="000000">
                      <a:alpha val="43137"/>
                    </a:srgbClr>
                  </a:outerShdw>
                </a:effectLst>
                <a:latin typeface="Trebuchet MS"/>
              </a:rPr>
              <a:t>	</a:t>
            </a:r>
          </a:p>
        </p:txBody>
      </p:sp>
    </p:spTree>
    <p:extLst>
      <p:ext uri="{BB962C8B-B14F-4D97-AF65-F5344CB8AC3E}">
        <p14:creationId xmlns:p14="http://schemas.microsoft.com/office/powerpoint/2010/main" val="374866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28800" y="269326"/>
            <a:ext cx="78486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n-US" sz="2400" b="1" dirty="0">
              <a:ln w="12700">
                <a:solidFill>
                  <a:srgbClr val="E3DED1">
                    <a:satMod val="155000"/>
                  </a:srgbClr>
                </a:solidFill>
                <a:prstDash val="solid"/>
              </a:ln>
              <a:solidFill>
                <a:srgbClr val="FFFF00"/>
              </a:solidFill>
              <a:latin typeface="Berlin Sans FB Demi" pitchFamily="34" charset="0"/>
            </a:endParaRPr>
          </a:p>
          <a:p>
            <a:pPr marL="803275" indent="-803275">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8. Who is the Union required to represent and negotiate for:</a:t>
            </a:r>
            <a:endParaRPr lang="en-US" sz="6000" b="1" dirty="0">
              <a:ln w="12700">
                <a:solidFill>
                  <a:srgbClr val="E3DED1">
                    <a:satMod val="155000"/>
                  </a:srgbClr>
                </a:solidFill>
                <a:prstDash val="solid"/>
              </a:ln>
              <a:solidFill>
                <a:schemeClr val="accent5">
                  <a:lumMod val="50000"/>
                </a:schemeClr>
              </a:solidFill>
              <a:latin typeface="Berlin Sans FB Demi" pitchFamily="34" charset="0"/>
            </a:endParaRPr>
          </a:p>
        </p:txBody>
      </p:sp>
      <p:sp>
        <p:nvSpPr>
          <p:cNvPr id="2" name="TextBox 1"/>
          <p:cNvSpPr txBox="1"/>
          <p:nvPr/>
        </p:nvSpPr>
        <p:spPr>
          <a:xfrm>
            <a:off x="2438400" y="2010619"/>
            <a:ext cx="6705600" cy="3046988"/>
          </a:xfrm>
          <a:prstGeom prst="rect">
            <a:avLst/>
          </a:prstGeom>
          <a:noFill/>
        </p:spPr>
        <p:txBody>
          <a:bodyPr wrap="square" rtlCol="0">
            <a:spAutoFit/>
          </a:bodyPr>
          <a:lstStyle/>
          <a:p>
            <a:pPr>
              <a:defRPr/>
            </a:pPr>
            <a:r>
              <a:rPr lang="en-US" sz="2800" b="1" u="sng" dirty="0">
                <a:solidFill>
                  <a:schemeClr val="accent5">
                    <a:lumMod val="50000"/>
                  </a:schemeClr>
                </a:solidFill>
                <a:latin typeface="Trebuchet MS"/>
              </a:rPr>
              <a:t>All employees </a:t>
            </a:r>
            <a:r>
              <a:rPr lang="en-US" sz="2800" b="1" dirty="0">
                <a:solidFill>
                  <a:schemeClr val="accent5">
                    <a:lumMod val="50000"/>
                  </a:schemeClr>
                </a:solidFill>
                <a:latin typeface="Trebuchet MS"/>
              </a:rPr>
              <a:t>in the </a:t>
            </a:r>
            <a:r>
              <a:rPr lang="en-US" sz="2800" b="1" u="sng" dirty="0">
                <a:solidFill>
                  <a:schemeClr val="accent5">
                    <a:lumMod val="50000"/>
                  </a:schemeClr>
                </a:solidFill>
                <a:latin typeface="Trebuchet MS"/>
              </a:rPr>
              <a:t>bargaining unit</a:t>
            </a:r>
            <a:r>
              <a:rPr lang="en-US" sz="2800" b="1" dirty="0">
                <a:solidFill>
                  <a:schemeClr val="accent5">
                    <a:lumMod val="50000"/>
                  </a:schemeClr>
                </a:solidFill>
                <a:latin typeface="Trebuchet MS"/>
              </a:rPr>
              <a:t>, whether or not they are members of the Union. </a:t>
            </a:r>
            <a:r>
              <a:rPr lang="en-US" sz="2800" i="1" dirty="0">
                <a:solidFill>
                  <a:prstClr val="white"/>
                </a:solidFill>
                <a:latin typeface="Trebuchet MS"/>
              </a:rPr>
              <a:t>(Duty of Fair Representation)</a:t>
            </a:r>
          </a:p>
          <a:p>
            <a:pPr>
              <a:defRPr/>
            </a:pPr>
            <a:endParaRPr lang="en-US" sz="2800" dirty="0">
              <a:solidFill>
                <a:srgbClr val="FFFF00"/>
              </a:solidFill>
              <a:latin typeface="Trebuchet MS"/>
            </a:endParaRPr>
          </a:p>
          <a:p>
            <a:pPr marL="342900" indent="-342900">
              <a:buFont typeface="Arial" panose="020B0604020202020204" pitchFamily="34" charset="0"/>
              <a:buChar char="•"/>
              <a:defRPr/>
            </a:pPr>
            <a:endParaRPr lang="en-US" sz="2400" dirty="0">
              <a:solidFill>
                <a:srgbClr val="FFFF00"/>
              </a:solidFill>
              <a:latin typeface="Trebuchet MS"/>
            </a:endParaRPr>
          </a:p>
          <a:p>
            <a:pPr marL="457200" indent="-457200">
              <a:buFont typeface="Arial" panose="020B0604020202020204" pitchFamily="34" charset="0"/>
              <a:buChar char="•"/>
              <a:defRPr/>
            </a:pPr>
            <a:endParaRPr lang="en-US" sz="2800" dirty="0">
              <a:solidFill>
                <a:srgbClr val="FFFF00"/>
              </a:solidFill>
              <a:latin typeface="Trebuchet MS"/>
            </a:endParaRPr>
          </a:p>
        </p:txBody>
      </p:sp>
    </p:spTree>
    <p:extLst>
      <p:ext uri="{BB962C8B-B14F-4D97-AF65-F5344CB8AC3E}">
        <p14:creationId xmlns:p14="http://schemas.microsoft.com/office/powerpoint/2010/main" val="2751425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08211" y="1096392"/>
            <a:ext cx="79248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n-US" sz="2400" b="1" dirty="0">
              <a:ln w="12700">
                <a:solidFill>
                  <a:srgbClr val="E3DED1">
                    <a:satMod val="155000"/>
                  </a:srgbClr>
                </a:solidFill>
                <a:prstDash val="solid"/>
              </a:ln>
              <a:solidFill>
                <a:srgbClr val="FFFF00"/>
              </a:solidFill>
              <a:latin typeface="Berlin Sans FB Demi" pitchFamily="34" charset="0"/>
            </a:endParaRPr>
          </a:p>
          <a:p>
            <a:pPr marL="803275" indent="-803275">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9. When must the Agency provide </a:t>
            </a:r>
          </a:p>
          <a:p>
            <a:pPr marL="803275" indent="-284163">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the Union with the opportunity </a:t>
            </a:r>
          </a:p>
          <a:p>
            <a:pPr marL="803275" indent="-284163">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to represent employees:</a:t>
            </a:r>
            <a:endParaRPr lang="en-US" sz="6000" b="1" dirty="0">
              <a:ln w="12700">
                <a:solidFill>
                  <a:srgbClr val="E3DED1">
                    <a:satMod val="155000"/>
                  </a:srgbClr>
                </a:solidFill>
                <a:prstDash val="solid"/>
              </a:ln>
              <a:solidFill>
                <a:schemeClr val="accent5">
                  <a:lumMod val="50000"/>
                </a:schemeClr>
              </a:solidFill>
              <a:latin typeface="Berlin Sans FB Demi" pitchFamily="34" charset="0"/>
            </a:endParaRPr>
          </a:p>
        </p:txBody>
      </p:sp>
      <p:sp>
        <p:nvSpPr>
          <p:cNvPr id="7" name="Rectangle 6"/>
          <p:cNvSpPr/>
          <p:nvPr/>
        </p:nvSpPr>
        <p:spPr>
          <a:xfrm>
            <a:off x="3384611" y="2904810"/>
            <a:ext cx="4572000" cy="954107"/>
          </a:xfrm>
          <a:prstGeom prst="rect">
            <a:avLst/>
          </a:prstGeom>
        </p:spPr>
        <p:txBody>
          <a:bodyPr>
            <a:spAutoFit/>
          </a:bodyPr>
          <a:lstStyle/>
          <a:p>
            <a:pPr>
              <a:defRPr/>
            </a:pPr>
            <a:r>
              <a:rPr lang="en-US" sz="2800" dirty="0">
                <a:solidFill>
                  <a:schemeClr val="accent5">
                    <a:lumMod val="50000"/>
                  </a:schemeClr>
                </a:solidFill>
                <a:effectLst>
                  <a:outerShdw blurRad="38100" dist="38100" dir="2700000" algn="tl">
                    <a:srgbClr val="000000">
                      <a:alpha val="43137"/>
                    </a:srgbClr>
                  </a:outerShdw>
                </a:effectLst>
                <a:latin typeface="Trebuchet MS"/>
              </a:rPr>
              <a:t>Citation:  	§7114(a)(2) </a:t>
            </a:r>
          </a:p>
          <a:p>
            <a:pPr>
              <a:defRPr/>
            </a:pPr>
            <a:r>
              <a:rPr lang="en-US" sz="2800" dirty="0">
                <a:solidFill>
                  <a:srgbClr val="FFFF00"/>
                </a:solidFill>
                <a:effectLst>
                  <a:outerShdw blurRad="38100" dist="38100" dir="2700000" algn="tl">
                    <a:srgbClr val="000000">
                      <a:alpha val="43137"/>
                    </a:srgbClr>
                  </a:outerShdw>
                </a:effectLst>
                <a:latin typeface="Trebuchet MS"/>
              </a:rPr>
              <a:t>	</a:t>
            </a:r>
          </a:p>
        </p:txBody>
      </p:sp>
    </p:spTree>
    <p:extLst>
      <p:ext uri="{BB962C8B-B14F-4D97-AF65-F5344CB8AC3E}">
        <p14:creationId xmlns:p14="http://schemas.microsoft.com/office/powerpoint/2010/main" val="3214367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52600" y="457200"/>
            <a:ext cx="79248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n-US" sz="2400" b="1" dirty="0">
              <a:ln w="12700">
                <a:solidFill>
                  <a:srgbClr val="E3DED1">
                    <a:satMod val="155000"/>
                  </a:srgbClr>
                </a:solidFill>
                <a:prstDash val="solid"/>
              </a:ln>
              <a:solidFill>
                <a:srgbClr val="FFFF00"/>
              </a:solidFill>
              <a:latin typeface="Berlin Sans FB Demi" pitchFamily="34" charset="0"/>
            </a:endParaRPr>
          </a:p>
          <a:p>
            <a:pPr marL="803275" indent="-803275">
              <a:defRPr/>
            </a:pPr>
            <a:r>
              <a:rPr lang="en-US" sz="2800" b="1" dirty="0">
                <a:solidFill>
                  <a:schemeClr val="accent5">
                    <a:lumMod val="50000"/>
                  </a:schemeClr>
                </a:solidFill>
                <a:effectLst>
                  <a:outerShdw blurRad="38100" dist="38100" dir="2700000" algn="tl">
                    <a:srgbClr val="000000">
                      <a:alpha val="43137"/>
                    </a:srgbClr>
                  </a:outerShdw>
                </a:effectLst>
                <a:latin typeface="Trebuchet MS"/>
              </a:rPr>
              <a:t>9. When must the Agency provide the Union with the opportunity to represent employees:</a:t>
            </a:r>
            <a:endParaRPr lang="en-US" sz="2800" b="1" dirty="0">
              <a:ln w="12700">
                <a:solidFill>
                  <a:srgbClr val="E3DED1">
                    <a:satMod val="155000"/>
                  </a:srgbClr>
                </a:solidFill>
                <a:prstDash val="solid"/>
              </a:ln>
              <a:solidFill>
                <a:schemeClr val="accent5">
                  <a:lumMod val="50000"/>
                </a:schemeClr>
              </a:solidFill>
              <a:latin typeface="Berlin Sans FB Demi" pitchFamily="34" charset="0"/>
            </a:endParaRPr>
          </a:p>
        </p:txBody>
      </p:sp>
      <p:sp>
        <p:nvSpPr>
          <p:cNvPr id="2" name="TextBox 1"/>
          <p:cNvSpPr txBox="1"/>
          <p:nvPr/>
        </p:nvSpPr>
        <p:spPr>
          <a:xfrm>
            <a:off x="2438400" y="2426116"/>
            <a:ext cx="6819900" cy="2677656"/>
          </a:xfrm>
          <a:prstGeom prst="rect">
            <a:avLst/>
          </a:prstGeom>
          <a:noFill/>
        </p:spPr>
        <p:txBody>
          <a:bodyPr wrap="square" rtlCol="0">
            <a:spAutoFit/>
          </a:bodyPr>
          <a:lstStyle/>
          <a:p>
            <a:pPr marL="346075" indent="-346075">
              <a:defRPr/>
            </a:pPr>
            <a:r>
              <a:rPr lang="en-US" sz="2400" b="1" dirty="0">
                <a:solidFill>
                  <a:schemeClr val="accent5">
                    <a:lumMod val="50000"/>
                  </a:schemeClr>
                </a:solidFill>
                <a:effectLst>
                  <a:outerShdw blurRad="38100" dist="38100" dir="2700000" algn="tl">
                    <a:srgbClr val="000000">
                      <a:alpha val="43137"/>
                    </a:srgbClr>
                  </a:outerShdw>
                </a:effectLst>
                <a:latin typeface="Trebuchet MS"/>
              </a:rPr>
              <a:t>1. </a:t>
            </a:r>
            <a:r>
              <a:rPr lang="en-US" sz="2400" b="1" u="sng" dirty="0">
                <a:solidFill>
                  <a:schemeClr val="accent5">
                    <a:lumMod val="50000"/>
                  </a:schemeClr>
                </a:solidFill>
                <a:effectLst>
                  <a:outerShdw blurRad="38100" dist="38100" dir="2700000" algn="tl">
                    <a:srgbClr val="000000">
                      <a:alpha val="43137"/>
                    </a:srgbClr>
                  </a:outerShdw>
                </a:effectLst>
                <a:latin typeface="Trebuchet MS"/>
              </a:rPr>
              <a:t>Any formal discussion</a:t>
            </a:r>
            <a:r>
              <a:rPr lang="en-US" sz="2400" b="1" dirty="0">
                <a:solidFill>
                  <a:schemeClr val="accent5">
                    <a:lumMod val="50000"/>
                  </a:schemeClr>
                </a:solidFill>
                <a:effectLst>
                  <a:outerShdw blurRad="38100" dist="38100" dir="2700000" algn="tl">
                    <a:srgbClr val="000000">
                      <a:alpha val="43137"/>
                    </a:srgbClr>
                  </a:outerShdw>
                </a:effectLst>
                <a:latin typeface="Trebuchet MS"/>
              </a:rPr>
              <a:t> between one or more representatives of the agency and one or more employees in the unit or their representatives concerning any grievance or any personnel policy or practices or other general condition of employment. </a:t>
            </a:r>
          </a:p>
          <a:p>
            <a:pPr marL="346075" indent="-346075">
              <a:defRPr/>
            </a:pPr>
            <a:r>
              <a:rPr lang="en-US" sz="2400" i="1" dirty="0">
                <a:solidFill>
                  <a:prstClr val="white"/>
                </a:solidFill>
                <a:latin typeface="Trebuchet MS"/>
              </a:rPr>
              <a:t>	(7114(a)(2)(A) = Formal Meeting)</a:t>
            </a:r>
            <a:endParaRPr lang="en-US" sz="2400" dirty="0">
              <a:solidFill>
                <a:prstClr val="white"/>
              </a:solidFill>
              <a:latin typeface="Trebuchet MS"/>
            </a:endParaRPr>
          </a:p>
        </p:txBody>
      </p:sp>
    </p:spTree>
    <p:extLst>
      <p:ext uri="{BB962C8B-B14F-4D97-AF65-F5344CB8AC3E}">
        <p14:creationId xmlns:p14="http://schemas.microsoft.com/office/powerpoint/2010/main" val="2212071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14500" y="420246"/>
            <a:ext cx="77343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n-US" sz="2400" b="1" dirty="0">
              <a:ln w="12700">
                <a:solidFill>
                  <a:srgbClr val="E3DED1">
                    <a:satMod val="155000"/>
                  </a:srgbClr>
                </a:solidFill>
                <a:prstDash val="solid"/>
              </a:ln>
              <a:solidFill>
                <a:srgbClr val="FFFF00"/>
              </a:solidFill>
              <a:latin typeface="Berlin Sans FB Demi" pitchFamily="34" charset="0"/>
            </a:endParaRPr>
          </a:p>
          <a:p>
            <a:pPr marL="803275" indent="-803275">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9. When must the Agency provide the Union with the opportunity to represent employees:</a:t>
            </a:r>
            <a:endParaRPr lang="en-US" sz="6000" b="1" dirty="0">
              <a:ln w="12700">
                <a:solidFill>
                  <a:srgbClr val="E3DED1">
                    <a:satMod val="155000"/>
                  </a:srgbClr>
                </a:solidFill>
                <a:prstDash val="solid"/>
              </a:ln>
              <a:solidFill>
                <a:schemeClr val="accent5">
                  <a:lumMod val="50000"/>
                </a:schemeClr>
              </a:solidFill>
              <a:latin typeface="Berlin Sans FB Demi" pitchFamily="34" charset="0"/>
            </a:endParaRPr>
          </a:p>
        </p:txBody>
      </p:sp>
      <p:sp>
        <p:nvSpPr>
          <p:cNvPr id="2" name="TextBox 1"/>
          <p:cNvSpPr txBox="1"/>
          <p:nvPr/>
        </p:nvSpPr>
        <p:spPr>
          <a:xfrm>
            <a:off x="2680317" y="2355094"/>
            <a:ext cx="7048500" cy="3046988"/>
          </a:xfrm>
          <a:prstGeom prst="rect">
            <a:avLst/>
          </a:prstGeom>
          <a:noFill/>
        </p:spPr>
        <p:txBody>
          <a:bodyPr wrap="square" rtlCol="0">
            <a:spAutoFit/>
          </a:bodyPr>
          <a:lstStyle/>
          <a:p>
            <a:pPr marL="346075" indent="-346075">
              <a:defRPr/>
            </a:pPr>
            <a:r>
              <a:rPr lang="en-US" sz="2400" b="1" dirty="0">
                <a:solidFill>
                  <a:schemeClr val="accent5">
                    <a:lumMod val="50000"/>
                  </a:schemeClr>
                </a:solidFill>
                <a:latin typeface="Trebuchet MS"/>
              </a:rPr>
              <a:t>2. </a:t>
            </a:r>
            <a:r>
              <a:rPr lang="en-US" sz="2400" b="1" u="sng" dirty="0">
                <a:solidFill>
                  <a:schemeClr val="accent5">
                    <a:lumMod val="50000"/>
                  </a:schemeClr>
                </a:solidFill>
                <a:effectLst>
                  <a:outerShdw blurRad="38100" dist="38100" dir="2700000" algn="tl">
                    <a:srgbClr val="000000">
                      <a:alpha val="43137"/>
                    </a:srgbClr>
                  </a:outerShdw>
                </a:effectLst>
                <a:latin typeface="Trebuchet MS"/>
              </a:rPr>
              <a:t>Any examination of an employee</a:t>
            </a:r>
            <a:r>
              <a:rPr lang="en-US" sz="2400" b="1" dirty="0">
                <a:solidFill>
                  <a:schemeClr val="accent5">
                    <a:lumMod val="50000"/>
                  </a:schemeClr>
                </a:solidFill>
                <a:effectLst>
                  <a:outerShdw blurRad="38100" dist="38100" dir="2700000" algn="tl">
                    <a:srgbClr val="000000">
                      <a:alpha val="43137"/>
                    </a:srgbClr>
                  </a:outerShdw>
                </a:effectLst>
                <a:latin typeface="Trebuchet MS"/>
              </a:rPr>
              <a:t> in the unit by a representative of the Union in connection with  an </a:t>
            </a:r>
            <a:r>
              <a:rPr lang="en-US" sz="2400" b="1" u="sng" dirty="0">
                <a:solidFill>
                  <a:schemeClr val="accent5">
                    <a:lumMod val="50000"/>
                  </a:schemeClr>
                </a:solidFill>
                <a:effectLst>
                  <a:outerShdw blurRad="38100" dist="38100" dir="2700000" algn="tl">
                    <a:srgbClr val="000000">
                      <a:alpha val="43137"/>
                    </a:srgbClr>
                  </a:outerShdw>
                </a:effectLst>
                <a:latin typeface="Trebuchet MS"/>
              </a:rPr>
              <a:t>investigation</a:t>
            </a:r>
            <a:r>
              <a:rPr lang="en-US" sz="2400" b="1" dirty="0">
                <a:solidFill>
                  <a:schemeClr val="accent5">
                    <a:lumMod val="50000"/>
                  </a:schemeClr>
                </a:solidFill>
                <a:effectLst>
                  <a:outerShdw blurRad="38100" dist="38100" dir="2700000" algn="tl">
                    <a:srgbClr val="000000">
                      <a:alpha val="43137"/>
                    </a:srgbClr>
                  </a:outerShdw>
                </a:effectLst>
                <a:latin typeface="Trebuchet MS"/>
              </a:rPr>
              <a:t> if – </a:t>
            </a:r>
          </a:p>
          <a:p>
            <a:pPr marL="800100" lvl="1" indent="-342900">
              <a:buFont typeface="Arial" panose="020B0604020202020204" pitchFamily="34" charset="0"/>
              <a:buChar char="•"/>
              <a:defRPr/>
            </a:pPr>
            <a:r>
              <a:rPr lang="en-US" sz="2400" b="1" dirty="0">
                <a:solidFill>
                  <a:schemeClr val="accent5">
                    <a:lumMod val="50000"/>
                  </a:schemeClr>
                </a:solidFill>
                <a:effectLst>
                  <a:outerShdw blurRad="38100" dist="38100" dir="2700000" algn="tl">
                    <a:srgbClr val="000000">
                      <a:alpha val="43137"/>
                    </a:srgbClr>
                  </a:outerShdw>
                </a:effectLst>
                <a:latin typeface="Trebuchet MS"/>
              </a:rPr>
              <a:t>the employee reasonably believes that the examination may result in disciplinary action against the employee; and</a:t>
            </a:r>
          </a:p>
          <a:p>
            <a:pPr marL="800100" lvl="1" indent="-342900">
              <a:buFont typeface="Arial" panose="020B0604020202020204" pitchFamily="34" charset="0"/>
              <a:buChar char="•"/>
              <a:defRPr/>
            </a:pPr>
            <a:r>
              <a:rPr lang="en-US" sz="2400" b="1" dirty="0">
                <a:solidFill>
                  <a:schemeClr val="accent5">
                    <a:lumMod val="50000"/>
                  </a:schemeClr>
                </a:solidFill>
                <a:effectLst>
                  <a:outerShdw blurRad="38100" dist="38100" dir="2700000" algn="tl">
                    <a:srgbClr val="000000">
                      <a:alpha val="43137"/>
                    </a:srgbClr>
                  </a:outerShdw>
                </a:effectLst>
                <a:latin typeface="Trebuchet MS"/>
              </a:rPr>
              <a:t>the employee requests its representation </a:t>
            </a:r>
          </a:p>
          <a:p>
            <a:pPr marL="346075" indent="-346075">
              <a:defRPr/>
            </a:pPr>
            <a:r>
              <a:rPr lang="en-US" sz="2400" i="1" dirty="0">
                <a:solidFill>
                  <a:prstClr val="white"/>
                </a:solidFill>
                <a:latin typeface="Trebuchet MS"/>
              </a:rPr>
              <a:t>	 (7114(a)(2)(B) = Weingarten Meeting)</a:t>
            </a:r>
            <a:endParaRPr lang="en-US" sz="2400" dirty="0">
              <a:solidFill>
                <a:prstClr val="white"/>
              </a:solidFill>
              <a:latin typeface="Trebuchet MS"/>
            </a:endParaRPr>
          </a:p>
        </p:txBody>
      </p:sp>
    </p:spTree>
    <p:extLst>
      <p:ext uri="{BB962C8B-B14F-4D97-AF65-F5344CB8AC3E}">
        <p14:creationId xmlns:p14="http://schemas.microsoft.com/office/powerpoint/2010/main" val="2228819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93289" y="1485567"/>
            <a:ext cx="73914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marL="803275" indent="-803275">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10. Describe 2 requirements for “good faith” negotiations:</a:t>
            </a:r>
            <a:endParaRPr lang="en-US" sz="6000" b="1" dirty="0">
              <a:ln w="12700">
                <a:solidFill>
                  <a:srgbClr val="E3DED1">
                    <a:satMod val="155000"/>
                  </a:srgbClr>
                </a:solidFill>
                <a:prstDash val="solid"/>
              </a:ln>
              <a:solidFill>
                <a:schemeClr val="accent5">
                  <a:lumMod val="50000"/>
                </a:schemeClr>
              </a:solidFill>
              <a:latin typeface="Berlin Sans FB Demi" pitchFamily="34" charset="0"/>
            </a:endParaRPr>
          </a:p>
        </p:txBody>
      </p:sp>
      <p:sp>
        <p:nvSpPr>
          <p:cNvPr id="7" name="Rectangle 6"/>
          <p:cNvSpPr/>
          <p:nvPr/>
        </p:nvSpPr>
        <p:spPr>
          <a:xfrm>
            <a:off x="3824056" y="2877845"/>
            <a:ext cx="4572000" cy="523220"/>
          </a:xfrm>
          <a:prstGeom prst="rect">
            <a:avLst/>
          </a:prstGeom>
        </p:spPr>
        <p:txBody>
          <a:bodyPr>
            <a:spAutoFit/>
          </a:bodyPr>
          <a:lstStyle/>
          <a:p>
            <a:pPr>
              <a:defRPr/>
            </a:pPr>
            <a:r>
              <a:rPr lang="en-US" sz="2800" dirty="0">
                <a:solidFill>
                  <a:schemeClr val="accent5">
                    <a:lumMod val="50000"/>
                  </a:schemeClr>
                </a:solidFill>
                <a:effectLst>
                  <a:outerShdw blurRad="38100" dist="38100" dir="2700000" algn="tl">
                    <a:srgbClr val="000000">
                      <a:alpha val="43137"/>
                    </a:srgbClr>
                  </a:outerShdw>
                </a:effectLst>
                <a:latin typeface="Trebuchet MS"/>
              </a:rPr>
              <a:t>Citation:  	§7114(b) </a:t>
            </a:r>
          </a:p>
        </p:txBody>
      </p:sp>
    </p:spTree>
    <p:extLst>
      <p:ext uri="{BB962C8B-B14F-4D97-AF65-F5344CB8AC3E}">
        <p14:creationId xmlns:p14="http://schemas.microsoft.com/office/powerpoint/2010/main" val="2250943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28800" y="269326"/>
            <a:ext cx="73914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marL="803275" indent="-803275">
              <a:defRPr/>
            </a:pPr>
            <a:r>
              <a:rPr lang="en-US" sz="3200" b="1" dirty="0">
                <a:solidFill>
                  <a:schemeClr val="accent5">
                    <a:lumMod val="50000"/>
                  </a:schemeClr>
                </a:solidFill>
                <a:effectLst>
                  <a:outerShdw blurRad="38100" dist="38100" dir="2700000" algn="tl">
                    <a:srgbClr val="000000">
                      <a:alpha val="43137"/>
                    </a:srgbClr>
                  </a:outerShdw>
                </a:effectLst>
                <a:latin typeface="Trebuchet MS"/>
              </a:rPr>
              <a:t>10. Describe 2 requirements for “good faith” negotiations:</a:t>
            </a:r>
            <a:endParaRPr lang="en-US" sz="3200" b="1" dirty="0">
              <a:ln w="12700">
                <a:solidFill>
                  <a:srgbClr val="E3DED1">
                    <a:satMod val="155000"/>
                  </a:srgbClr>
                </a:solidFill>
                <a:prstDash val="solid"/>
              </a:ln>
              <a:solidFill>
                <a:schemeClr val="accent5">
                  <a:lumMod val="50000"/>
                </a:schemeClr>
              </a:solidFill>
              <a:latin typeface="Berlin Sans FB Demi" pitchFamily="34" charset="0"/>
            </a:endParaRPr>
          </a:p>
        </p:txBody>
      </p:sp>
      <p:sp>
        <p:nvSpPr>
          <p:cNvPr id="2" name="TextBox 1"/>
          <p:cNvSpPr txBox="1"/>
          <p:nvPr/>
        </p:nvSpPr>
        <p:spPr>
          <a:xfrm>
            <a:off x="2362200" y="1905001"/>
            <a:ext cx="6400800" cy="2677656"/>
          </a:xfrm>
          <a:prstGeom prst="rect">
            <a:avLst/>
          </a:prstGeom>
          <a:noFill/>
        </p:spPr>
        <p:txBody>
          <a:bodyPr wrap="square" rtlCol="0">
            <a:spAutoFit/>
          </a:bodyPr>
          <a:lstStyle/>
          <a:p>
            <a:pPr marL="285750" indent="-285750">
              <a:buFont typeface="Arial" panose="020B0604020202020204" pitchFamily="34" charset="0"/>
              <a:buChar char="•"/>
              <a:defRPr/>
            </a:pPr>
            <a:r>
              <a:rPr lang="en-US" sz="2400" b="1" dirty="0">
                <a:solidFill>
                  <a:schemeClr val="accent5">
                    <a:lumMod val="50000"/>
                  </a:schemeClr>
                </a:solidFill>
                <a:effectLst>
                  <a:outerShdw blurRad="38100" dist="38100" dir="2700000" algn="tl">
                    <a:srgbClr val="000000">
                      <a:alpha val="43137"/>
                    </a:srgbClr>
                  </a:outerShdw>
                </a:effectLst>
                <a:latin typeface="Trebuchet MS"/>
              </a:rPr>
              <a:t>Approach negotiations with a </a:t>
            </a:r>
            <a:r>
              <a:rPr lang="en-US" sz="2400" b="1" u="sng" dirty="0">
                <a:solidFill>
                  <a:schemeClr val="accent5">
                    <a:lumMod val="50000"/>
                  </a:schemeClr>
                </a:solidFill>
                <a:effectLst>
                  <a:outerShdw blurRad="38100" dist="38100" dir="2700000" algn="tl">
                    <a:srgbClr val="000000">
                      <a:alpha val="43137"/>
                    </a:srgbClr>
                  </a:outerShdw>
                </a:effectLst>
                <a:latin typeface="Trebuchet MS"/>
              </a:rPr>
              <a:t>sincere resolve to reach agreement</a:t>
            </a:r>
          </a:p>
          <a:p>
            <a:pPr marL="285750" indent="-285750">
              <a:buFont typeface="Arial" panose="020B0604020202020204" pitchFamily="34" charset="0"/>
              <a:buChar char="•"/>
              <a:defRPr/>
            </a:pPr>
            <a:r>
              <a:rPr lang="en-US" sz="2400" b="1" dirty="0">
                <a:solidFill>
                  <a:schemeClr val="accent5">
                    <a:lumMod val="50000"/>
                  </a:schemeClr>
                </a:solidFill>
                <a:effectLst>
                  <a:outerShdw blurRad="38100" dist="38100" dir="2700000" algn="tl">
                    <a:srgbClr val="000000">
                      <a:alpha val="43137"/>
                    </a:srgbClr>
                  </a:outerShdw>
                </a:effectLst>
                <a:latin typeface="Trebuchet MS"/>
              </a:rPr>
              <a:t>Be prepared to </a:t>
            </a:r>
            <a:r>
              <a:rPr lang="en-US" sz="2400" b="1" u="sng" dirty="0">
                <a:solidFill>
                  <a:schemeClr val="accent5">
                    <a:lumMod val="50000"/>
                  </a:schemeClr>
                </a:solidFill>
                <a:effectLst>
                  <a:outerShdw blurRad="38100" dist="38100" dir="2700000" algn="tl">
                    <a:srgbClr val="000000">
                      <a:alpha val="43137"/>
                    </a:srgbClr>
                  </a:outerShdw>
                </a:effectLst>
                <a:latin typeface="Trebuchet MS"/>
              </a:rPr>
              <a:t>discuss and negotiate </a:t>
            </a:r>
            <a:r>
              <a:rPr lang="en-US" sz="2400" b="1" dirty="0">
                <a:solidFill>
                  <a:schemeClr val="accent5">
                    <a:lumMod val="50000"/>
                  </a:schemeClr>
                </a:solidFill>
                <a:effectLst>
                  <a:outerShdw blurRad="38100" dist="38100" dir="2700000" algn="tl">
                    <a:srgbClr val="000000">
                      <a:alpha val="43137"/>
                    </a:srgbClr>
                  </a:outerShdw>
                </a:effectLst>
                <a:latin typeface="Trebuchet MS"/>
              </a:rPr>
              <a:t>on any </a:t>
            </a:r>
            <a:r>
              <a:rPr lang="en-US" sz="2400" b="1" u="sng" dirty="0">
                <a:solidFill>
                  <a:schemeClr val="accent5">
                    <a:lumMod val="50000"/>
                  </a:schemeClr>
                </a:solidFill>
                <a:effectLst>
                  <a:outerShdw blurRad="38100" dist="38100" dir="2700000" algn="tl">
                    <a:srgbClr val="000000">
                      <a:alpha val="43137"/>
                    </a:srgbClr>
                  </a:outerShdw>
                </a:effectLst>
                <a:latin typeface="Trebuchet MS"/>
              </a:rPr>
              <a:t>condition of employment</a:t>
            </a:r>
            <a:r>
              <a:rPr lang="en-US" sz="2400" b="1" dirty="0">
                <a:solidFill>
                  <a:schemeClr val="accent5">
                    <a:lumMod val="50000"/>
                  </a:schemeClr>
                </a:solidFill>
                <a:effectLst>
                  <a:outerShdw blurRad="38100" dist="38100" dir="2700000" algn="tl">
                    <a:srgbClr val="000000">
                      <a:alpha val="43137"/>
                    </a:srgbClr>
                  </a:outerShdw>
                </a:effectLst>
                <a:latin typeface="Trebuchet MS"/>
              </a:rPr>
              <a:t>.</a:t>
            </a:r>
          </a:p>
          <a:p>
            <a:pPr marL="285750" indent="-285750">
              <a:buFont typeface="Arial" panose="020B0604020202020204" pitchFamily="34" charset="0"/>
              <a:buChar char="•"/>
              <a:defRPr/>
            </a:pPr>
            <a:r>
              <a:rPr lang="en-US" sz="2400" b="1" dirty="0">
                <a:solidFill>
                  <a:schemeClr val="accent5">
                    <a:lumMod val="50000"/>
                  </a:schemeClr>
                </a:solidFill>
                <a:effectLst>
                  <a:outerShdw blurRad="38100" dist="38100" dir="2700000" algn="tl">
                    <a:srgbClr val="000000">
                      <a:alpha val="43137"/>
                    </a:srgbClr>
                  </a:outerShdw>
                </a:effectLst>
                <a:latin typeface="Trebuchet MS"/>
              </a:rPr>
              <a:t>Meet at </a:t>
            </a:r>
            <a:r>
              <a:rPr lang="en-US" sz="2400" b="1" u="sng" dirty="0">
                <a:solidFill>
                  <a:schemeClr val="accent5">
                    <a:lumMod val="50000"/>
                  </a:schemeClr>
                </a:solidFill>
                <a:effectLst>
                  <a:outerShdw blurRad="38100" dist="38100" dir="2700000" algn="tl">
                    <a:srgbClr val="000000">
                      <a:alpha val="43137"/>
                    </a:srgbClr>
                  </a:outerShdw>
                </a:effectLst>
                <a:latin typeface="Trebuchet MS"/>
              </a:rPr>
              <a:t>reasonable times and places </a:t>
            </a:r>
            <a:r>
              <a:rPr lang="en-US" sz="2400" b="1" dirty="0">
                <a:solidFill>
                  <a:schemeClr val="accent5">
                    <a:lumMod val="50000"/>
                  </a:schemeClr>
                </a:solidFill>
                <a:effectLst>
                  <a:outerShdw blurRad="38100" dist="38100" dir="2700000" algn="tl">
                    <a:srgbClr val="000000">
                      <a:alpha val="43137"/>
                    </a:srgbClr>
                  </a:outerShdw>
                </a:effectLst>
                <a:latin typeface="Trebuchet MS"/>
              </a:rPr>
              <a:t>as frequently as necessary and to </a:t>
            </a:r>
            <a:r>
              <a:rPr lang="en-US" sz="2400" b="1" u="sng" dirty="0">
                <a:solidFill>
                  <a:schemeClr val="accent5">
                    <a:lumMod val="50000"/>
                  </a:schemeClr>
                </a:solidFill>
                <a:effectLst>
                  <a:outerShdw blurRad="38100" dist="38100" dir="2700000" algn="tl">
                    <a:srgbClr val="000000">
                      <a:alpha val="43137"/>
                    </a:srgbClr>
                  </a:outerShdw>
                </a:effectLst>
                <a:latin typeface="Trebuchet MS"/>
              </a:rPr>
              <a:t>avoid unnecessary delays</a:t>
            </a:r>
            <a:r>
              <a:rPr lang="en-US" sz="2400" b="1" dirty="0">
                <a:solidFill>
                  <a:schemeClr val="accent5">
                    <a:lumMod val="50000"/>
                  </a:schemeClr>
                </a:solidFill>
                <a:effectLst>
                  <a:outerShdw blurRad="38100" dist="38100" dir="2700000" algn="tl">
                    <a:srgbClr val="000000">
                      <a:alpha val="43137"/>
                    </a:srgbClr>
                  </a:outerShdw>
                </a:effectLst>
                <a:latin typeface="Trebuchet MS"/>
              </a:rPr>
              <a:t>.</a:t>
            </a:r>
          </a:p>
        </p:txBody>
      </p:sp>
    </p:spTree>
    <p:extLst>
      <p:ext uri="{BB962C8B-B14F-4D97-AF65-F5344CB8AC3E}">
        <p14:creationId xmlns:p14="http://schemas.microsoft.com/office/powerpoint/2010/main" val="197981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493066" y="1190365"/>
            <a:ext cx="5322598" cy="1858962"/>
          </a:xfrm>
        </p:spPr>
        <p:txBody>
          <a:bodyPr>
            <a:normAutofit lnSpcReduction="10000"/>
          </a:bodyPr>
          <a:lstStyle/>
          <a:p>
            <a:r>
              <a:rPr lang="en-US" dirty="0">
                <a:solidFill>
                  <a:schemeClr val="accent5">
                    <a:lumMod val="50000"/>
                  </a:schemeClr>
                </a:solidFill>
              </a:rPr>
              <a:t>Name</a:t>
            </a:r>
          </a:p>
          <a:p>
            <a:r>
              <a:rPr lang="en-US" dirty="0">
                <a:solidFill>
                  <a:schemeClr val="accent5">
                    <a:lumMod val="50000"/>
                  </a:schemeClr>
                </a:solidFill>
              </a:rPr>
              <a:t>Local</a:t>
            </a:r>
          </a:p>
          <a:p>
            <a:r>
              <a:rPr lang="en-US" dirty="0">
                <a:solidFill>
                  <a:schemeClr val="accent5">
                    <a:lumMod val="50000"/>
                  </a:schemeClr>
                </a:solidFill>
              </a:rPr>
              <a:t>Describe one (1) reason why you got involved with your Union</a:t>
            </a:r>
          </a:p>
          <a:p>
            <a:endParaRPr lang="en-US" dirty="0"/>
          </a:p>
        </p:txBody>
      </p:sp>
      <p:sp>
        <p:nvSpPr>
          <p:cNvPr id="4" name="Text Placeholder 3"/>
          <p:cNvSpPr>
            <a:spLocks noGrp="1"/>
          </p:cNvSpPr>
          <p:nvPr>
            <p:ph type="body" sz="quarter" idx="12"/>
          </p:nvPr>
        </p:nvSpPr>
        <p:spPr/>
        <p:txBody>
          <a:bodyPr/>
          <a:lstStyle/>
          <a:p>
            <a:pPr algn="ctr"/>
            <a:r>
              <a:rPr lang="en-US" dirty="0"/>
              <a:t>Introductions</a:t>
            </a:r>
          </a:p>
        </p:txBody>
      </p:sp>
    </p:spTree>
    <p:extLst>
      <p:ext uri="{BB962C8B-B14F-4D97-AF65-F5344CB8AC3E}">
        <p14:creationId xmlns:p14="http://schemas.microsoft.com/office/powerpoint/2010/main" val="27333400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28800" y="269326"/>
            <a:ext cx="75438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marL="803275" indent="-803275">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10. Describe 2 requirements for “good faith” negotiations:</a:t>
            </a:r>
            <a:endParaRPr lang="en-US" sz="6000" b="1" dirty="0">
              <a:ln w="12700">
                <a:solidFill>
                  <a:srgbClr val="E3DED1">
                    <a:satMod val="155000"/>
                  </a:srgbClr>
                </a:solidFill>
                <a:prstDash val="solid"/>
              </a:ln>
              <a:solidFill>
                <a:schemeClr val="accent5">
                  <a:lumMod val="50000"/>
                </a:schemeClr>
              </a:solidFill>
              <a:latin typeface="Berlin Sans FB Demi" pitchFamily="34" charset="0"/>
            </a:endParaRPr>
          </a:p>
        </p:txBody>
      </p:sp>
      <p:sp>
        <p:nvSpPr>
          <p:cNvPr id="2" name="TextBox 1"/>
          <p:cNvSpPr txBox="1"/>
          <p:nvPr/>
        </p:nvSpPr>
        <p:spPr>
          <a:xfrm>
            <a:off x="2175029" y="1741691"/>
            <a:ext cx="7543800" cy="3477875"/>
          </a:xfrm>
          <a:prstGeom prst="rect">
            <a:avLst/>
          </a:prstGeom>
          <a:noFill/>
        </p:spPr>
        <p:txBody>
          <a:bodyPr wrap="square" rtlCol="0">
            <a:spAutoFit/>
          </a:bodyPr>
          <a:lstStyle/>
          <a:p>
            <a:pPr marL="285750" indent="-285750">
              <a:buFont typeface="Arial" panose="020B0604020202020204" pitchFamily="34" charset="0"/>
              <a:buChar char="•"/>
              <a:defRPr/>
            </a:pPr>
            <a:r>
              <a:rPr lang="en-US" sz="2000" b="1" dirty="0">
                <a:solidFill>
                  <a:schemeClr val="accent5">
                    <a:lumMod val="50000"/>
                  </a:schemeClr>
                </a:solidFill>
                <a:effectLst>
                  <a:outerShdw blurRad="38100" dist="38100" dir="2700000" algn="tl">
                    <a:srgbClr val="000000">
                      <a:alpha val="43137"/>
                    </a:srgbClr>
                  </a:outerShdw>
                </a:effectLst>
                <a:latin typeface="Trebuchet MS"/>
              </a:rPr>
              <a:t>In the case of the agency, furnish data to the union upon request and to the extent not prohibited by law </a:t>
            </a:r>
            <a:r>
              <a:rPr lang="en-US" sz="2000" b="1" i="1" dirty="0">
                <a:solidFill>
                  <a:schemeClr val="accent5">
                    <a:lumMod val="50000"/>
                  </a:schemeClr>
                </a:solidFill>
                <a:effectLst>
                  <a:outerShdw blurRad="38100" dist="38100" dir="2700000" algn="tl">
                    <a:srgbClr val="000000">
                      <a:alpha val="43137"/>
                    </a:srgbClr>
                  </a:outerShdw>
                </a:effectLst>
                <a:latin typeface="Trebuchet MS"/>
              </a:rPr>
              <a:t>(request for information</a:t>
            </a:r>
            <a:r>
              <a:rPr lang="en-US" sz="2000" b="1" dirty="0">
                <a:solidFill>
                  <a:schemeClr val="accent5">
                    <a:lumMod val="50000"/>
                  </a:schemeClr>
                </a:solidFill>
                <a:effectLst>
                  <a:outerShdw blurRad="38100" dist="38100" dir="2700000" algn="tl">
                    <a:srgbClr val="000000">
                      <a:alpha val="43137"/>
                    </a:srgbClr>
                  </a:outerShdw>
                </a:effectLst>
                <a:latin typeface="Trebuchet MS"/>
              </a:rPr>
              <a:t>):</a:t>
            </a:r>
          </a:p>
          <a:p>
            <a:pPr marL="742950" lvl="1" indent="-285750">
              <a:buFont typeface="Courier New" panose="02070309020205020404" pitchFamily="49" charset="0"/>
              <a:buChar char="o"/>
              <a:defRPr/>
            </a:pPr>
            <a:r>
              <a:rPr lang="en-US" sz="2000" b="1" u="sng" dirty="0">
                <a:solidFill>
                  <a:schemeClr val="accent5">
                    <a:lumMod val="50000"/>
                  </a:schemeClr>
                </a:solidFill>
                <a:effectLst>
                  <a:outerShdw blurRad="38100" dist="38100" dir="2700000" algn="tl">
                    <a:srgbClr val="000000">
                      <a:alpha val="43137"/>
                    </a:srgbClr>
                  </a:outerShdw>
                </a:effectLst>
                <a:latin typeface="Trebuchet MS"/>
              </a:rPr>
              <a:t>Data </a:t>
            </a:r>
            <a:r>
              <a:rPr lang="en-US" sz="2000" b="1" dirty="0">
                <a:solidFill>
                  <a:schemeClr val="accent5">
                    <a:lumMod val="50000"/>
                  </a:schemeClr>
                </a:solidFill>
                <a:effectLst>
                  <a:outerShdw blurRad="38100" dist="38100" dir="2700000" algn="tl">
                    <a:srgbClr val="000000">
                      <a:alpha val="43137"/>
                    </a:srgbClr>
                  </a:outerShdw>
                </a:effectLst>
                <a:latin typeface="Trebuchet MS"/>
              </a:rPr>
              <a:t>which is normally maintained by the agency in the regular course of business</a:t>
            </a:r>
          </a:p>
          <a:p>
            <a:pPr marL="742950" lvl="1" indent="-285750">
              <a:buFont typeface="Courier New" panose="02070309020205020404" pitchFamily="49" charset="0"/>
              <a:buChar char="o"/>
              <a:defRPr/>
            </a:pPr>
            <a:r>
              <a:rPr lang="en-US" sz="2000" b="1" u="sng" dirty="0">
                <a:solidFill>
                  <a:schemeClr val="accent5">
                    <a:lumMod val="50000"/>
                  </a:schemeClr>
                </a:solidFill>
                <a:effectLst>
                  <a:outerShdw blurRad="38100" dist="38100" dir="2700000" algn="tl">
                    <a:srgbClr val="000000">
                      <a:alpha val="43137"/>
                    </a:srgbClr>
                  </a:outerShdw>
                </a:effectLst>
                <a:latin typeface="Trebuchet MS"/>
              </a:rPr>
              <a:t>Reasonably available </a:t>
            </a:r>
            <a:r>
              <a:rPr lang="en-US" sz="2000" b="1" dirty="0">
                <a:solidFill>
                  <a:schemeClr val="accent5">
                    <a:lumMod val="50000"/>
                  </a:schemeClr>
                </a:solidFill>
                <a:effectLst>
                  <a:outerShdw blurRad="38100" dist="38100" dir="2700000" algn="tl">
                    <a:srgbClr val="000000">
                      <a:alpha val="43137"/>
                    </a:srgbClr>
                  </a:outerShdw>
                </a:effectLst>
                <a:latin typeface="Trebuchet MS"/>
              </a:rPr>
              <a:t>and </a:t>
            </a:r>
            <a:r>
              <a:rPr lang="en-US" sz="2000" b="1" u="sng" dirty="0">
                <a:solidFill>
                  <a:schemeClr val="accent5">
                    <a:lumMod val="50000"/>
                  </a:schemeClr>
                </a:solidFill>
                <a:effectLst>
                  <a:outerShdw blurRad="38100" dist="38100" dir="2700000" algn="tl">
                    <a:srgbClr val="000000">
                      <a:alpha val="43137"/>
                    </a:srgbClr>
                  </a:outerShdw>
                </a:effectLst>
                <a:latin typeface="Trebuchet MS"/>
              </a:rPr>
              <a:t>necessary</a:t>
            </a:r>
            <a:r>
              <a:rPr lang="en-US" sz="2000" b="1" dirty="0">
                <a:solidFill>
                  <a:schemeClr val="accent5">
                    <a:lumMod val="50000"/>
                  </a:schemeClr>
                </a:solidFill>
                <a:effectLst>
                  <a:outerShdw blurRad="38100" dist="38100" dir="2700000" algn="tl">
                    <a:srgbClr val="000000">
                      <a:alpha val="43137"/>
                    </a:srgbClr>
                  </a:outerShdw>
                </a:effectLst>
                <a:latin typeface="Trebuchet MS"/>
              </a:rPr>
              <a:t> for full and proper discussion, understanding and negotiation of subjects within the scope of bargaining, and</a:t>
            </a:r>
          </a:p>
          <a:p>
            <a:pPr marL="742950" lvl="1" indent="-285750">
              <a:buFont typeface="Courier New" panose="02070309020205020404" pitchFamily="49" charset="0"/>
              <a:buChar char="o"/>
              <a:defRPr/>
            </a:pPr>
            <a:r>
              <a:rPr lang="en-US" sz="2000" b="1" dirty="0">
                <a:solidFill>
                  <a:schemeClr val="accent5">
                    <a:lumMod val="50000"/>
                  </a:schemeClr>
                </a:solidFill>
                <a:effectLst>
                  <a:outerShdw blurRad="38100" dist="38100" dir="2700000" algn="tl">
                    <a:srgbClr val="000000">
                      <a:alpha val="43137"/>
                    </a:srgbClr>
                  </a:outerShdw>
                </a:effectLst>
                <a:latin typeface="Trebuchet MS"/>
              </a:rPr>
              <a:t>Which does not constitute guidance, advice, counsel or training provided for management officials or supervisors, relating to collective bargaining</a:t>
            </a:r>
          </a:p>
        </p:txBody>
      </p:sp>
    </p:spTree>
    <p:extLst>
      <p:ext uri="{BB962C8B-B14F-4D97-AF65-F5344CB8AC3E}">
        <p14:creationId xmlns:p14="http://schemas.microsoft.com/office/powerpoint/2010/main" val="8637417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620914" y="606678"/>
            <a:ext cx="7727271"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marL="803275" indent="-803275">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10. Describe 2 requirements for “good faith” negotiations:</a:t>
            </a:r>
            <a:endParaRPr lang="en-US" sz="6000" b="1" dirty="0">
              <a:ln w="12700">
                <a:solidFill>
                  <a:srgbClr val="E3DED1">
                    <a:satMod val="155000"/>
                  </a:srgbClr>
                </a:solidFill>
                <a:prstDash val="solid"/>
              </a:ln>
              <a:solidFill>
                <a:schemeClr val="accent5">
                  <a:lumMod val="50000"/>
                </a:schemeClr>
              </a:solidFill>
              <a:latin typeface="Berlin Sans FB Demi" pitchFamily="34" charset="0"/>
            </a:endParaRPr>
          </a:p>
        </p:txBody>
      </p:sp>
      <p:sp>
        <p:nvSpPr>
          <p:cNvPr id="2" name="TextBox 1"/>
          <p:cNvSpPr txBox="1"/>
          <p:nvPr/>
        </p:nvSpPr>
        <p:spPr>
          <a:xfrm>
            <a:off x="2440374" y="1972323"/>
            <a:ext cx="7188200" cy="2677656"/>
          </a:xfrm>
          <a:prstGeom prst="rect">
            <a:avLst/>
          </a:prstGeom>
          <a:noFill/>
        </p:spPr>
        <p:txBody>
          <a:bodyPr wrap="square" rtlCol="0">
            <a:spAutoFit/>
          </a:bodyPr>
          <a:lstStyle/>
          <a:p>
            <a:pPr marL="285750" indent="-285750">
              <a:buFont typeface="Arial" panose="020B0604020202020204" pitchFamily="34" charset="0"/>
              <a:buChar char="•"/>
              <a:defRPr/>
            </a:pPr>
            <a:r>
              <a:rPr lang="en-US" sz="2800" b="1" dirty="0">
                <a:solidFill>
                  <a:schemeClr val="accent5">
                    <a:lumMod val="50000"/>
                  </a:schemeClr>
                </a:solidFill>
                <a:effectLst>
                  <a:outerShdw blurRad="38100" dist="38100" dir="2700000" algn="tl">
                    <a:srgbClr val="000000">
                      <a:alpha val="43137"/>
                    </a:srgbClr>
                  </a:outerShdw>
                </a:effectLst>
                <a:latin typeface="Trebuchet MS"/>
              </a:rPr>
              <a:t>If an agreement is reached, to </a:t>
            </a:r>
            <a:r>
              <a:rPr lang="en-US" sz="2800" b="1" u="sng" dirty="0">
                <a:solidFill>
                  <a:schemeClr val="accent5">
                    <a:lumMod val="50000"/>
                  </a:schemeClr>
                </a:solidFill>
                <a:effectLst>
                  <a:outerShdw blurRad="38100" dist="38100" dir="2700000" algn="tl">
                    <a:srgbClr val="000000">
                      <a:alpha val="43137"/>
                    </a:srgbClr>
                  </a:outerShdw>
                </a:effectLst>
                <a:latin typeface="Trebuchet MS"/>
              </a:rPr>
              <a:t>execute</a:t>
            </a:r>
            <a:r>
              <a:rPr lang="en-US" sz="2800" b="1" dirty="0">
                <a:solidFill>
                  <a:schemeClr val="accent5">
                    <a:lumMod val="50000"/>
                  </a:schemeClr>
                </a:solidFill>
                <a:effectLst>
                  <a:outerShdw blurRad="38100" dist="38100" dir="2700000" algn="tl">
                    <a:srgbClr val="000000">
                      <a:alpha val="43137"/>
                    </a:srgbClr>
                  </a:outerShdw>
                </a:effectLst>
                <a:latin typeface="Trebuchet MS"/>
              </a:rPr>
              <a:t> on the request of any party to the negotiation a </a:t>
            </a:r>
            <a:r>
              <a:rPr lang="en-US" sz="2800" b="1" u="sng" dirty="0">
                <a:solidFill>
                  <a:schemeClr val="accent5">
                    <a:lumMod val="50000"/>
                  </a:schemeClr>
                </a:solidFill>
                <a:effectLst>
                  <a:outerShdw blurRad="38100" dist="38100" dir="2700000" algn="tl">
                    <a:srgbClr val="000000">
                      <a:alpha val="43137"/>
                    </a:srgbClr>
                  </a:outerShdw>
                </a:effectLst>
                <a:latin typeface="Trebuchet MS"/>
              </a:rPr>
              <a:t>written document </a:t>
            </a:r>
            <a:r>
              <a:rPr lang="en-US" sz="2800" b="1" dirty="0">
                <a:solidFill>
                  <a:schemeClr val="accent5">
                    <a:lumMod val="50000"/>
                  </a:schemeClr>
                </a:solidFill>
                <a:effectLst>
                  <a:outerShdw blurRad="38100" dist="38100" dir="2700000" algn="tl">
                    <a:srgbClr val="000000">
                      <a:alpha val="43137"/>
                    </a:srgbClr>
                  </a:outerShdw>
                </a:effectLst>
                <a:latin typeface="Trebuchet MS"/>
              </a:rPr>
              <a:t>embodying the agreed terms and to take such steps as necessary to </a:t>
            </a:r>
            <a:r>
              <a:rPr lang="en-US" sz="2800" b="1" u="sng" dirty="0">
                <a:solidFill>
                  <a:schemeClr val="accent5">
                    <a:lumMod val="50000"/>
                  </a:schemeClr>
                </a:solidFill>
                <a:effectLst>
                  <a:outerShdw blurRad="38100" dist="38100" dir="2700000" algn="tl">
                    <a:srgbClr val="000000">
                      <a:alpha val="43137"/>
                    </a:srgbClr>
                  </a:outerShdw>
                </a:effectLst>
                <a:latin typeface="Trebuchet MS"/>
              </a:rPr>
              <a:t>implement</a:t>
            </a:r>
            <a:r>
              <a:rPr lang="en-US" sz="2800" b="1" dirty="0">
                <a:solidFill>
                  <a:schemeClr val="accent5">
                    <a:lumMod val="50000"/>
                  </a:schemeClr>
                </a:solidFill>
                <a:effectLst>
                  <a:outerShdw blurRad="38100" dist="38100" dir="2700000" algn="tl">
                    <a:srgbClr val="000000">
                      <a:alpha val="43137"/>
                    </a:srgbClr>
                  </a:outerShdw>
                </a:effectLst>
                <a:latin typeface="Trebuchet MS"/>
              </a:rPr>
              <a:t> such </a:t>
            </a:r>
            <a:r>
              <a:rPr lang="en-US" sz="2800" b="1" u="sng" dirty="0">
                <a:solidFill>
                  <a:schemeClr val="accent5">
                    <a:lumMod val="50000"/>
                  </a:schemeClr>
                </a:solidFill>
                <a:effectLst>
                  <a:outerShdw blurRad="38100" dist="38100" dir="2700000" algn="tl">
                    <a:srgbClr val="000000">
                      <a:alpha val="43137"/>
                    </a:srgbClr>
                  </a:outerShdw>
                </a:effectLst>
                <a:latin typeface="Trebuchet MS"/>
              </a:rPr>
              <a:t>agreement</a:t>
            </a:r>
            <a:r>
              <a:rPr lang="en-US" sz="2800" b="1" dirty="0">
                <a:solidFill>
                  <a:schemeClr val="accent5">
                    <a:lumMod val="50000"/>
                  </a:schemeClr>
                </a:solidFill>
                <a:effectLst>
                  <a:outerShdw blurRad="38100" dist="38100" dir="2700000" algn="tl">
                    <a:srgbClr val="000000">
                      <a:alpha val="43137"/>
                    </a:srgbClr>
                  </a:outerShdw>
                </a:effectLst>
                <a:latin typeface="Trebuchet MS"/>
              </a:rPr>
              <a:t>.</a:t>
            </a:r>
          </a:p>
        </p:txBody>
      </p:sp>
    </p:spTree>
    <p:extLst>
      <p:ext uri="{BB962C8B-B14F-4D97-AF65-F5344CB8AC3E}">
        <p14:creationId xmlns:p14="http://schemas.microsoft.com/office/powerpoint/2010/main" val="3543831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189607" y="989860"/>
            <a:ext cx="7981025"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marL="803275" indent="-803275">
              <a:defRPr/>
            </a:pPr>
            <a:r>
              <a:rPr lang="en-US" sz="2800" b="1" dirty="0">
                <a:solidFill>
                  <a:schemeClr val="accent5">
                    <a:lumMod val="50000"/>
                  </a:schemeClr>
                </a:solidFill>
                <a:effectLst>
                  <a:outerShdw blurRad="38100" dist="38100" dir="2700000" algn="tl">
                    <a:srgbClr val="000000">
                      <a:alpha val="43137"/>
                    </a:srgbClr>
                  </a:outerShdw>
                </a:effectLst>
                <a:latin typeface="Trebuchet MS"/>
              </a:rPr>
              <a:t>11. Describe 2 actions that would be an Unfair Labor Practice (ULP) by the Agency:</a:t>
            </a:r>
            <a:endParaRPr lang="en-US" sz="2800" b="1" dirty="0">
              <a:ln w="12700">
                <a:solidFill>
                  <a:srgbClr val="E3DED1">
                    <a:satMod val="155000"/>
                  </a:srgbClr>
                </a:solidFill>
                <a:prstDash val="solid"/>
              </a:ln>
              <a:solidFill>
                <a:schemeClr val="accent5">
                  <a:lumMod val="50000"/>
                </a:schemeClr>
              </a:solidFill>
              <a:latin typeface="Berlin Sans FB Demi" pitchFamily="34" charset="0"/>
            </a:endParaRPr>
          </a:p>
        </p:txBody>
      </p:sp>
      <p:sp>
        <p:nvSpPr>
          <p:cNvPr id="7" name="Rectangle 6"/>
          <p:cNvSpPr/>
          <p:nvPr/>
        </p:nvSpPr>
        <p:spPr>
          <a:xfrm>
            <a:off x="3273640" y="2380695"/>
            <a:ext cx="4572000" cy="523220"/>
          </a:xfrm>
          <a:prstGeom prst="rect">
            <a:avLst/>
          </a:prstGeom>
        </p:spPr>
        <p:txBody>
          <a:bodyPr>
            <a:spAutoFit/>
          </a:bodyPr>
          <a:lstStyle/>
          <a:p>
            <a:pPr>
              <a:defRPr/>
            </a:pPr>
            <a:r>
              <a:rPr lang="en-US" sz="2800" dirty="0">
                <a:solidFill>
                  <a:schemeClr val="accent5">
                    <a:lumMod val="50000"/>
                  </a:schemeClr>
                </a:solidFill>
                <a:effectLst>
                  <a:outerShdw blurRad="38100" dist="38100" dir="2700000" algn="tl">
                    <a:srgbClr val="000000">
                      <a:alpha val="43137"/>
                    </a:srgbClr>
                  </a:outerShdw>
                </a:effectLst>
                <a:latin typeface="Trebuchet MS"/>
              </a:rPr>
              <a:t>Citation:  	§7116(a) </a:t>
            </a:r>
          </a:p>
        </p:txBody>
      </p:sp>
    </p:spTree>
    <p:extLst>
      <p:ext uri="{BB962C8B-B14F-4D97-AF65-F5344CB8AC3E}">
        <p14:creationId xmlns:p14="http://schemas.microsoft.com/office/powerpoint/2010/main" val="4065228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28799" y="457200"/>
            <a:ext cx="7501631"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marL="803275" indent="-803275">
              <a:defRPr/>
            </a:pPr>
            <a:r>
              <a:rPr lang="en-US" sz="2800" b="1" dirty="0">
                <a:solidFill>
                  <a:schemeClr val="accent5">
                    <a:lumMod val="50000"/>
                  </a:schemeClr>
                </a:solidFill>
                <a:effectLst>
                  <a:outerShdw blurRad="38100" dist="38100" dir="2700000" algn="tl">
                    <a:srgbClr val="000000">
                      <a:alpha val="43137"/>
                    </a:srgbClr>
                  </a:outerShdw>
                </a:effectLst>
                <a:latin typeface="Trebuchet MS"/>
              </a:rPr>
              <a:t>11. Describe 2 actions that would be an Unfair Labor Practice (ULP) by the Agency:</a:t>
            </a:r>
            <a:endParaRPr lang="en-US" sz="2800" b="1" dirty="0">
              <a:ln w="12700">
                <a:solidFill>
                  <a:srgbClr val="E3DED1">
                    <a:satMod val="155000"/>
                  </a:srgbClr>
                </a:solidFill>
                <a:prstDash val="solid"/>
              </a:ln>
              <a:solidFill>
                <a:schemeClr val="accent5">
                  <a:lumMod val="50000"/>
                </a:schemeClr>
              </a:solidFill>
              <a:latin typeface="Berlin Sans FB Demi" pitchFamily="34" charset="0"/>
            </a:endParaRPr>
          </a:p>
        </p:txBody>
      </p:sp>
      <p:sp>
        <p:nvSpPr>
          <p:cNvPr id="2" name="TextBox 1"/>
          <p:cNvSpPr txBox="1"/>
          <p:nvPr/>
        </p:nvSpPr>
        <p:spPr>
          <a:xfrm>
            <a:off x="2485007" y="1972322"/>
            <a:ext cx="7440227" cy="3046988"/>
          </a:xfrm>
          <a:prstGeom prst="rect">
            <a:avLst/>
          </a:prstGeom>
          <a:noFill/>
        </p:spPr>
        <p:txBody>
          <a:bodyPr wrap="square" rtlCol="0">
            <a:spAutoFit/>
          </a:bodyPr>
          <a:lstStyle/>
          <a:p>
            <a:pPr marL="342900" indent="-342900">
              <a:buFont typeface="Arial" panose="020B0604020202020204" pitchFamily="34" charset="0"/>
              <a:buChar char="•"/>
              <a:defRPr/>
            </a:pPr>
            <a:r>
              <a:rPr lang="en-US" sz="2400" b="1" dirty="0">
                <a:solidFill>
                  <a:schemeClr val="accent5">
                    <a:lumMod val="50000"/>
                  </a:schemeClr>
                </a:solidFill>
                <a:effectLst>
                  <a:outerShdw blurRad="38100" dist="38100" dir="2700000" algn="tl">
                    <a:srgbClr val="000000">
                      <a:alpha val="43137"/>
                    </a:srgbClr>
                  </a:outerShdw>
                </a:effectLst>
                <a:latin typeface="Trebuchet MS"/>
              </a:rPr>
              <a:t>To </a:t>
            </a:r>
            <a:r>
              <a:rPr lang="en-US" sz="2400" b="1" u="sng" dirty="0">
                <a:solidFill>
                  <a:schemeClr val="accent5">
                    <a:lumMod val="50000"/>
                  </a:schemeClr>
                </a:solidFill>
                <a:effectLst>
                  <a:outerShdw blurRad="38100" dist="38100" dir="2700000" algn="tl">
                    <a:srgbClr val="000000">
                      <a:alpha val="43137"/>
                    </a:srgbClr>
                  </a:outerShdw>
                </a:effectLst>
                <a:latin typeface="Trebuchet MS"/>
              </a:rPr>
              <a:t>interfere, restrain, or coerce any employee </a:t>
            </a:r>
            <a:r>
              <a:rPr lang="en-US" sz="2400" b="1" dirty="0">
                <a:solidFill>
                  <a:schemeClr val="accent5">
                    <a:lumMod val="50000"/>
                  </a:schemeClr>
                </a:solidFill>
                <a:effectLst>
                  <a:outerShdw blurRad="38100" dist="38100" dir="2700000" algn="tl">
                    <a:srgbClr val="000000">
                      <a:alpha val="43137"/>
                    </a:srgbClr>
                  </a:outerShdw>
                </a:effectLst>
                <a:latin typeface="Trebuchet MS"/>
              </a:rPr>
              <a:t>in the exercise of any right under this chapter</a:t>
            </a:r>
          </a:p>
          <a:p>
            <a:pPr marL="342900" indent="-342900">
              <a:buFont typeface="Arial" panose="020B0604020202020204" pitchFamily="34" charset="0"/>
              <a:buChar char="•"/>
              <a:defRPr/>
            </a:pPr>
            <a:r>
              <a:rPr lang="en-US" sz="2400" b="1" dirty="0">
                <a:solidFill>
                  <a:schemeClr val="accent5">
                    <a:lumMod val="50000"/>
                  </a:schemeClr>
                </a:solidFill>
                <a:effectLst>
                  <a:outerShdw blurRad="38100" dist="38100" dir="2700000" algn="tl">
                    <a:srgbClr val="000000">
                      <a:alpha val="43137"/>
                    </a:srgbClr>
                  </a:outerShdw>
                </a:effectLst>
                <a:latin typeface="Trebuchet MS"/>
              </a:rPr>
              <a:t>To </a:t>
            </a:r>
            <a:r>
              <a:rPr lang="en-US" sz="2400" b="1" u="sng" dirty="0">
                <a:solidFill>
                  <a:schemeClr val="accent5">
                    <a:lumMod val="50000"/>
                  </a:schemeClr>
                </a:solidFill>
                <a:effectLst>
                  <a:outerShdw blurRad="38100" dist="38100" dir="2700000" algn="tl">
                    <a:srgbClr val="000000">
                      <a:alpha val="43137"/>
                    </a:srgbClr>
                  </a:outerShdw>
                </a:effectLst>
                <a:latin typeface="Trebuchet MS"/>
              </a:rPr>
              <a:t>encourage, discourage membership in any labor organization </a:t>
            </a:r>
            <a:r>
              <a:rPr lang="en-US" sz="2400" b="1" dirty="0">
                <a:solidFill>
                  <a:schemeClr val="accent5">
                    <a:lumMod val="50000"/>
                  </a:schemeClr>
                </a:solidFill>
                <a:effectLst>
                  <a:outerShdw blurRad="38100" dist="38100" dir="2700000" algn="tl">
                    <a:srgbClr val="000000">
                      <a:alpha val="43137"/>
                    </a:srgbClr>
                  </a:outerShdw>
                </a:effectLst>
                <a:latin typeface="Trebuchet MS"/>
              </a:rPr>
              <a:t>by discrimination in hiring, tenure, promotion or other conditions of employment </a:t>
            </a:r>
          </a:p>
          <a:p>
            <a:pPr marL="342900" indent="-342900">
              <a:buFont typeface="Arial" panose="020B0604020202020204" pitchFamily="34" charset="0"/>
              <a:buChar char="•"/>
              <a:defRPr/>
            </a:pPr>
            <a:r>
              <a:rPr lang="en-US" sz="2400" b="1" dirty="0">
                <a:solidFill>
                  <a:schemeClr val="accent5">
                    <a:lumMod val="50000"/>
                  </a:schemeClr>
                </a:solidFill>
                <a:effectLst>
                  <a:outerShdw blurRad="38100" dist="38100" dir="2700000" algn="tl">
                    <a:srgbClr val="000000">
                      <a:alpha val="43137"/>
                    </a:srgbClr>
                  </a:outerShdw>
                </a:effectLst>
                <a:latin typeface="Trebuchet MS"/>
              </a:rPr>
              <a:t>to sponsor, control, or otherwise assist any labor organization</a:t>
            </a:r>
            <a:endParaRPr lang="en-US" sz="2400" b="1" dirty="0">
              <a:solidFill>
                <a:schemeClr val="accent5">
                  <a:lumMod val="50000"/>
                </a:schemeClr>
              </a:solidFill>
              <a:latin typeface="Trebuchet MS"/>
            </a:endParaRPr>
          </a:p>
        </p:txBody>
      </p:sp>
    </p:spTree>
    <p:extLst>
      <p:ext uri="{BB962C8B-B14F-4D97-AF65-F5344CB8AC3E}">
        <p14:creationId xmlns:p14="http://schemas.microsoft.com/office/powerpoint/2010/main" val="5697985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28800" y="457200"/>
            <a:ext cx="7070832"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marL="803275" indent="-803275">
              <a:defRPr/>
            </a:pPr>
            <a:r>
              <a:rPr lang="en-US" sz="2800" b="1" dirty="0">
                <a:solidFill>
                  <a:schemeClr val="accent5">
                    <a:lumMod val="50000"/>
                  </a:schemeClr>
                </a:solidFill>
                <a:effectLst>
                  <a:outerShdw blurRad="38100" dist="38100" dir="2700000" algn="tl">
                    <a:srgbClr val="000000">
                      <a:alpha val="43137"/>
                    </a:srgbClr>
                  </a:outerShdw>
                </a:effectLst>
                <a:latin typeface="Trebuchet MS"/>
              </a:rPr>
              <a:t>11. Describe 2 actions that would be a ULP by the Agency:</a:t>
            </a:r>
            <a:endParaRPr lang="en-US" sz="2800" b="1" dirty="0">
              <a:ln w="12700">
                <a:solidFill>
                  <a:srgbClr val="E3DED1">
                    <a:satMod val="155000"/>
                  </a:srgbClr>
                </a:solidFill>
                <a:prstDash val="solid"/>
              </a:ln>
              <a:solidFill>
                <a:schemeClr val="accent5">
                  <a:lumMod val="50000"/>
                </a:schemeClr>
              </a:solidFill>
              <a:latin typeface="Berlin Sans FB Demi" pitchFamily="34" charset="0"/>
            </a:endParaRPr>
          </a:p>
        </p:txBody>
      </p:sp>
      <p:sp>
        <p:nvSpPr>
          <p:cNvPr id="2" name="TextBox 1"/>
          <p:cNvSpPr txBox="1"/>
          <p:nvPr/>
        </p:nvSpPr>
        <p:spPr>
          <a:xfrm>
            <a:off x="2133600" y="2209800"/>
            <a:ext cx="7239000" cy="2677656"/>
          </a:xfrm>
          <a:prstGeom prst="rect">
            <a:avLst/>
          </a:prstGeom>
          <a:noFill/>
        </p:spPr>
        <p:txBody>
          <a:bodyPr wrap="square" rtlCol="0">
            <a:spAutoFit/>
          </a:bodyPr>
          <a:lstStyle/>
          <a:p>
            <a:pPr marL="342900" indent="-342900">
              <a:buFont typeface="Arial" panose="020B0604020202020204" pitchFamily="34" charset="0"/>
              <a:buChar char="•"/>
              <a:defRPr/>
            </a:pPr>
            <a:r>
              <a:rPr lang="en-US" sz="2800" b="1" dirty="0">
                <a:solidFill>
                  <a:schemeClr val="accent5">
                    <a:lumMod val="50000"/>
                  </a:schemeClr>
                </a:solidFill>
                <a:effectLst>
                  <a:outerShdw blurRad="38100" dist="38100" dir="2700000" algn="tl">
                    <a:srgbClr val="000000">
                      <a:alpha val="43137"/>
                    </a:srgbClr>
                  </a:outerShdw>
                </a:effectLst>
                <a:latin typeface="Trebuchet MS"/>
              </a:rPr>
              <a:t>to </a:t>
            </a:r>
            <a:r>
              <a:rPr lang="en-US" sz="2800" b="1" u="sng" dirty="0">
                <a:solidFill>
                  <a:schemeClr val="accent5">
                    <a:lumMod val="50000"/>
                  </a:schemeClr>
                </a:solidFill>
                <a:effectLst>
                  <a:outerShdw blurRad="38100" dist="38100" dir="2700000" algn="tl">
                    <a:srgbClr val="000000">
                      <a:alpha val="43137"/>
                    </a:srgbClr>
                  </a:outerShdw>
                </a:effectLst>
                <a:latin typeface="Trebuchet MS"/>
              </a:rPr>
              <a:t>discipline</a:t>
            </a:r>
            <a:r>
              <a:rPr lang="en-US" sz="2800" b="1" dirty="0">
                <a:solidFill>
                  <a:schemeClr val="accent5">
                    <a:lumMod val="50000"/>
                  </a:schemeClr>
                </a:solidFill>
                <a:effectLst>
                  <a:outerShdw blurRad="38100" dist="38100" dir="2700000" algn="tl">
                    <a:srgbClr val="000000">
                      <a:alpha val="43137"/>
                    </a:srgbClr>
                  </a:outerShdw>
                </a:effectLst>
                <a:latin typeface="Trebuchet MS"/>
              </a:rPr>
              <a:t> or otherwise </a:t>
            </a:r>
            <a:r>
              <a:rPr lang="en-US" sz="2800" b="1" u="sng" dirty="0">
                <a:solidFill>
                  <a:schemeClr val="accent5">
                    <a:lumMod val="50000"/>
                  </a:schemeClr>
                </a:solidFill>
                <a:effectLst>
                  <a:outerShdw blurRad="38100" dist="38100" dir="2700000" algn="tl">
                    <a:srgbClr val="000000">
                      <a:alpha val="43137"/>
                    </a:srgbClr>
                  </a:outerShdw>
                </a:effectLst>
                <a:latin typeface="Trebuchet MS"/>
              </a:rPr>
              <a:t>discriminate </a:t>
            </a:r>
            <a:r>
              <a:rPr lang="en-US" sz="2800" b="1" dirty="0">
                <a:solidFill>
                  <a:schemeClr val="accent5">
                    <a:lumMod val="50000"/>
                  </a:schemeClr>
                </a:solidFill>
                <a:effectLst>
                  <a:outerShdw blurRad="38100" dist="38100" dir="2700000" algn="tl">
                    <a:srgbClr val="000000">
                      <a:alpha val="43137"/>
                    </a:srgbClr>
                  </a:outerShdw>
                </a:effectLst>
                <a:latin typeface="Trebuchet MS"/>
              </a:rPr>
              <a:t>against an employee because the employee has filed a complaint, affidavit, or petition, or has given any information or testi­mony under this chapter;</a:t>
            </a:r>
          </a:p>
        </p:txBody>
      </p:sp>
    </p:spTree>
    <p:extLst>
      <p:ext uri="{BB962C8B-B14F-4D97-AF65-F5344CB8AC3E}">
        <p14:creationId xmlns:p14="http://schemas.microsoft.com/office/powerpoint/2010/main" val="1765196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28800" y="457200"/>
            <a:ext cx="76200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marL="803275" indent="-803275">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11. Describe 2 actions that would be a ULP by the Agency:</a:t>
            </a:r>
            <a:endParaRPr lang="en-US" sz="6000" b="1" dirty="0">
              <a:ln w="12700">
                <a:solidFill>
                  <a:srgbClr val="E3DED1">
                    <a:satMod val="155000"/>
                  </a:srgbClr>
                </a:solidFill>
                <a:prstDash val="solid"/>
              </a:ln>
              <a:solidFill>
                <a:schemeClr val="accent5">
                  <a:lumMod val="50000"/>
                </a:schemeClr>
              </a:solidFill>
              <a:latin typeface="Berlin Sans FB Demi" pitchFamily="34" charset="0"/>
            </a:endParaRPr>
          </a:p>
        </p:txBody>
      </p:sp>
      <p:sp>
        <p:nvSpPr>
          <p:cNvPr id="2" name="TextBox 1"/>
          <p:cNvSpPr txBox="1"/>
          <p:nvPr/>
        </p:nvSpPr>
        <p:spPr>
          <a:xfrm>
            <a:off x="2209800" y="1986963"/>
            <a:ext cx="6858000" cy="4524315"/>
          </a:xfrm>
          <a:prstGeom prst="rect">
            <a:avLst/>
          </a:prstGeom>
          <a:noFill/>
        </p:spPr>
        <p:txBody>
          <a:bodyPr wrap="square" rtlCol="0">
            <a:spAutoFit/>
          </a:bodyPr>
          <a:lstStyle/>
          <a:p>
            <a:pPr marL="342900" indent="-342900">
              <a:buFont typeface="Arial" panose="020B0604020202020204" pitchFamily="34" charset="0"/>
              <a:buChar char="•"/>
              <a:defRPr/>
            </a:pPr>
            <a:r>
              <a:rPr lang="en-US" sz="2400" b="1" dirty="0">
                <a:solidFill>
                  <a:schemeClr val="accent5">
                    <a:lumMod val="50000"/>
                  </a:schemeClr>
                </a:solidFill>
                <a:effectLst>
                  <a:outerShdw blurRad="38100" dist="38100" dir="2700000" algn="tl">
                    <a:srgbClr val="000000">
                      <a:alpha val="43137"/>
                    </a:srgbClr>
                  </a:outerShdw>
                </a:effectLst>
                <a:latin typeface="Trebuchet MS"/>
              </a:rPr>
              <a:t>to </a:t>
            </a:r>
            <a:r>
              <a:rPr lang="en-US" sz="2400" b="1" u="sng" dirty="0">
                <a:solidFill>
                  <a:schemeClr val="accent5">
                    <a:lumMod val="50000"/>
                  </a:schemeClr>
                </a:solidFill>
                <a:effectLst>
                  <a:outerShdw blurRad="38100" dist="38100" dir="2700000" algn="tl">
                    <a:srgbClr val="000000">
                      <a:alpha val="43137"/>
                    </a:srgbClr>
                  </a:outerShdw>
                </a:effectLst>
                <a:latin typeface="Trebuchet MS"/>
              </a:rPr>
              <a:t>refuse to consult or negotiate in good faith </a:t>
            </a:r>
            <a:r>
              <a:rPr lang="en-US" sz="2400" b="1" dirty="0">
                <a:solidFill>
                  <a:schemeClr val="accent5">
                    <a:lumMod val="50000"/>
                  </a:schemeClr>
                </a:solidFill>
                <a:effectLst>
                  <a:outerShdw blurRad="38100" dist="38100" dir="2700000" algn="tl">
                    <a:srgbClr val="000000">
                      <a:alpha val="43137"/>
                    </a:srgbClr>
                  </a:outerShdw>
                </a:effectLst>
                <a:latin typeface="Trebuchet MS"/>
              </a:rPr>
              <a:t>as required</a:t>
            </a:r>
          </a:p>
          <a:p>
            <a:pPr marL="342900" indent="-342900">
              <a:buFont typeface="Arial" panose="020B0604020202020204" pitchFamily="34" charset="0"/>
              <a:buChar char="•"/>
              <a:defRPr/>
            </a:pPr>
            <a:r>
              <a:rPr lang="en-US" sz="2400" b="1" u="sng" dirty="0">
                <a:solidFill>
                  <a:schemeClr val="accent5">
                    <a:lumMod val="50000"/>
                  </a:schemeClr>
                </a:solidFill>
                <a:effectLst>
                  <a:outerShdw blurRad="38100" dist="38100" dir="2700000" algn="tl">
                    <a:srgbClr val="000000">
                      <a:alpha val="43137"/>
                    </a:srgbClr>
                  </a:outerShdw>
                </a:effectLst>
                <a:latin typeface="Trebuchet MS"/>
              </a:rPr>
              <a:t>to fail or refuse to cooperate</a:t>
            </a:r>
            <a:r>
              <a:rPr lang="en-US" sz="2400" b="1" dirty="0">
                <a:solidFill>
                  <a:schemeClr val="accent5">
                    <a:lumMod val="50000"/>
                  </a:schemeClr>
                </a:solidFill>
                <a:effectLst>
                  <a:outerShdw blurRad="38100" dist="38100" dir="2700000" algn="tl">
                    <a:srgbClr val="000000">
                      <a:alpha val="43137"/>
                    </a:srgbClr>
                  </a:outerShdw>
                </a:effectLst>
                <a:latin typeface="Trebuchet MS"/>
              </a:rPr>
              <a:t> in impasse procedures and decisions as required</a:t>
            </a:r>
          </a:p>
          <a:p>
            <a:pPr marL="285750" indent="-285750">
              <a:buFont typeface="Arial" panose="020B0604020202020204" pitchFamily="34" charset="0"/>
              <a:buChar char="•"/>
              <a:defRPr/>
            </a:pPr>
            <a:r>
              <a:rPr lang="en-US" sz="2400" b="1" dirty="0">
                <a:solidFill>
                  <a:schemeClr val="accent5">
                    <a:lumMod val="50000"/>
                  </a:schemeClr>
                </a:solidFill>
                <a:effectLst>
                  <a:outerShdw blurRad="38100" dist="38100" dir="2700000" algn="tl">
                    <a:srgbClr val="000000">
                      <a:alpha val="43137"/>
                    </a:srgbClr>
                  </a:outerShdw>
                </a:effectLst>
                <a:latin typeface="Trebuchet MS"/>
              </a:rPr>
              <a:t>to </a:t>
            </a:r>
            <a:r>
              <a:rPr lang="en-US" sz="2400" b="1" u="sng" dirty="0">
                <a:solidFill>
                  <a:schemeClr val="accent5">
                    <a:lumMod val="50000"/>
                  </a:schemeClr>
                </a:solidFill>
                <a:effectLst>
                  <a:outerShdw blurRad="38100" dist="38100" dir="2700000" algn="tl">
                    <a:srgbClr val="000000">
                      <a:alpha val="43137"/>
                    </a:srgbClr>
                  </a:outerShdw>
                </a:effectLst>
                <a:latin typeface="Trebuchet MS"/>
              </a:rPr>
              <a:t>enforce any rule or regulation in conflict </a:t>
            </a:r>
            <a:r>
              <a:rPr lang="en-US" sz="2400" b="1" dirty="0">
                <a:solidFill>
                  <a:schemeClr val="accent5">
                    <a:lumMod val="50000"/>
                  </a:schemeClr>
                </a:solidFill>
                <a:effectLst>
                  <a:outerShdw blurRad="38100" dist="38100" dir="2700000" algn="tl">
                    <a:srgbClr val="000000">
                      <a:alpha val="43137"/>
                    </a:srgbClr>
                  </a:outerShdw>
                </a:effectLst>
                <a:latin typeface="Trebuchet MS"/>
              </a:rPr>
              <a:t>with an applicable collective bargaining agreement </a:t>
            </a:r>
          </a:p>
          <a:p>
            <a:pPr marL="285750" indent="-285750">
              <a:buFont typeface="Arial" panose="020B0604020202020204" pitchFamily="34" charset="0"/>
              <a:buChar char="•"/>
              <a:defRPr/>
            </a:pPr>
            <a:r>
              <a:rPr lang="en-US" sz="2400" b="1" dirty="0">
                <a:solidFill>
                  <a:schemeClr val="accent5">
                    <a:lumMod val="50000"/>
                  </a:schemeClr>
                </a:solidFill>
                <a:effectLst>
                  <a:outerShdw blurRad="38100" dist="38100" dir="2700000" algn="tl">
                    <a:srgbClr val="000000">
                      <a:alpha val="43137"/>
                    </a:srgbClr>
                  </a:outerShdw>
                </a:effectLst>
                <a:latin typeface="Trebuchet MS"/>
              </a:rPr>
              <a:t>if the agreement was in effect before the rule or regulation </a:t>
            </a:r>
          </a:p>
          <a:p>
            <a:pPr marL="285750" indent="-285750">
              <a:buFont typeface="Arial" panose="020B0604020202020204" pitchFamily="34" charset="0"/>
              <a:buChar char="•"/>
              <a:defRPr/>
            </a:pPr>
            <a:r>
              <a:rPr lang="en-US" sz="2400" b="1" dirty="0">
                <a:solidFill>
                  <a:schemeClr val="accent5">
                    <a:lumMod val="50000"/>
                  </a:schemeClr>
                </a:solidFill>
                <a:effectLst>
                  <a:outerShdw blurRad="38100" dist="38100" dir="2700000" algn="tl">
                    <a:srgbClr val="000000">
                      <a:alpha val="43137"/>
                    </a:srgbClr>
                  </a:outerShdw>
                </a:effectLst>
                <a:latin typeface="Trebuchet MS"/>
              </a:rPr>
              <a:t>to other </a:t>
            </a:r>
            <a:r>
              <a:rPr lang="en-US" sz="2400" b="1" u="sng" dirty="0">
                <a:solidFill>
                  <a:schemeClr val="accent5">
                    <a:lumMod val="50000"/>
                  </a:schemeClr>
                </a:solidFill>
                <a:effectLst>
                  <a:outerShdw blurRad="38100" dist="38100" dir="2700000" algn="tl">
                    <a:srgbClr val="000000">
                      <a:alpha val="43137"/>
                    </a:srgbClr>
                  </a:outerShdw>
                </a:effectLst>
                <a:latin typeface="Trebuchet MS"/>
              </a:rPr>
              <a:t>fail or refuse to comply with the Statute</a:t>
            </a:r>
            <a:r>
              <a:rPr lang="en-US" sz="2400" b="1" dirty="0">
                <a:solidFill>
                  <a:schemeClr val="accent5">
                    <a:lumMod val="50000"/>
                  </a:schemeClr>
                </a:solidFill>
                <a:effectLst>
                  <a:outerShdw blurRad="38100" dist="38100" dir="2700000" algn="tl">
                    <a:srgbClr val="000000">
                      <a:alpha val="43137"/>
                    </a:srgbClr>
                  </a:outerShdw>
                </a:effectLst>
                <a:latin typeface="Trebuchet MS"/>
              </a:rPr>
              <a:t>.</a:t>
            </a:r>
          </a:p>
          <a:p>
            <a:pPr marL="285750" indent="-285750">
              <a:buFont typeface="Arial" panose="020B0604020202020204" pitchFamily="34" charset="0"/>
              <a:buChar char="•"/>
              <a:defRPr/>
            </a:pPr>
            <a:endParaRPr lang="en-US" sz="2400" dirty="0">
              <a:solidFill>
                <a:srgbClr val="FFFF00"/>
              </a:solidFill>
              <a:effectLst>
                <a:outerShdw blurRad="38100" dist="38100" dir="2700000" algn="tl">
                  <a:srgbClr val="000000">
                    <a:alpha val="43137"/>
                  </a:srgbClr>
                </a:outerShdw>
              </a:effectLst>
              <a:latin typeface="Trebuchet MS"/>
            </a:endParaRPr>
          </a:p>
        </p:txBody>
      </p:sp>
    </p:spTree>
    <p:extLst>
      <p:ext uri="{BB962C8B-B14F-4D97-AF65-F5344CB8AC3E}">
        <p14:creationId xmlns:p14="http://schemas.microsoft.com/office/powerpoint/2010/main" val="14511628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752600" y="1152617"/>
            <a:ext cx="7696200"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marL="803275" indent="-803275">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12. What is the primary document for grievance &amp; arbitration:</a:t>
            </a:r>
            <a:endParaRPr lang="en-US" sz="6000" b="1" dirty="0">
              <a:ln w="12700">
                <a:solidFill>
                  <a:srgbClr val="E3DED1">
                    <a:satMod val="155000"/>
                  </a:srgbClr>
                </a:solidFill>
                <a:prstDash val="solid"/>
              </a:ln>
              <a:solidFill>
                <a:schemeClr val="accent5">
                  <a:lumMod val="50000"/>
                </a:schemeClr>
              </a:solidFill>
              <a:latin typeface="Berlin Sans FB Demi" pitchFamily="34" charset="0"/>
            </a:endParaRPr>
          </a:p>
        </p:txBody>
      </p:sp>
      <p:sp>
        <p:nvSpPr>
          <p:cNvPr id="9" name="Rectangle 8"/>
          <p:cNvSpPr/>
          <p:nvPr/>
        </p:nvSpPr>
        <p:spPr>
          <a:xfrm>
            <a:off x="2971800" y="2895601"/>
            <a:ext cx="4572000" cy="954107"/>
          </a:xfrm>
          <a:prstGeom prst="rect">
            <a:avLst/>
          </a:prstGeom>
        </p:spPr>
        <p:txBody>
          <a:bodyPr>
            <a:spAutoFit/>
          </a:bodyPr>
          <a:lstStyle/>
          <a:p>
            <a:pPr>
              <a:defRPr/>
            </a:pPr>
            <a:r>
              <a:rPr lang="en-US" sz="2800" dirty="0">
                <a:solidFill>
                  <a:schemeClr val="accent5">
                    <a:lumMod val="50000"/>
                  </a:schemeClr>
                </a:solidFill>
                <a:effectLst>
                  <a:outerShdw blurRad="38100" dist="38100" dir="2700000" algn="tl">
                    <a:srgbClr val="000000">
                      <a:alpha val="43137"/>
                    </a:srgbClr>
                  </a:outerShdw>
                </a:effectLst>
                <a:latin typeface="Trebuchet MS"/>
              </a:rPr>
              <a:t>Citation:  	§7121(a) </a:t>
            </a:r>
          </a:p>
          <a:p>
            <a:pPr>
              <a:defRPr/>
            </a:pPr>
            <a:r>
              <a:rPr lang="en-US" sz="2800" dirty="0">
                <a:solidFill>
                  <a:srgbClr val="FFFF00"/>
                </a:solidFill>
                <a:effectLst>
                  <a:outerShdw blurRad="38100" dist="38100" dir="2700000" algn="tl">
                    <a:srgbClr val="000000">
                      <a:alpha val="43137"/>
                    </a:srgbClr>
                  </a:outerShdw>
                </a:effectLst>
                <a:latin typeface="Trebuchet MS"/>
              </a:rPr>
              <a:t>	</a:t>
            </a:r>
          </a:p>
        </p:txBody>
      </p:sp>
    </p:spTree>
    <p:extLst>
      <p:ext uri="{BB962C8B-B14F-4D97-AF65-F5344CB8AC3E}">
        <p14:creationId xmlns:p14="http://schemas.microsoft.com/office/powerpoint/2010/main" val="35652224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905001" y="762000"/>
            <a:ext cx="7010399" cy="1219200"/>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marL="803275" indent="-803275">
              <a:defRPr/>
            </a:pPr>
            <a:r>
              <a:rPr lang="en-US" sz="3600" b="1" dirty="0">
                <a:solidFill>
                  <a:schemeClr val="accent5">
                    <a:lumMod val="50000"/>
                  </a:schemeClr>
                </a:solidFill>
                <a:effectLst>
                  <a:outerShdw blurRad="38100" dist="38100" dir="2700000" algn="tl">
                    <a:srgbClr val="000000">
                      <a:alpha val="43137"/>
                    </a:srgbClr>
                  </a:outerShdw>
                </a:effectLst>
                <a:latin typeface="Trebuchet MS"/>
              </a:rPr>
              <a:t>12. What is the primary document for grievance &amp; arbitration:</a:t>
            </a:r>
            <a:endParaRPr lang="en-US" sz="6000" b="1" dirty="0">
              <a:ln w="12700">
                <a:solidFill>
                  <a:srgbClr val="E3DED1">
                    <a:satMod val="155000"/>
                  </a:srgbClr>
                </a:solidFill>
                <a:prstDash val="solid"/>
              </a:ln>
              <a:solidFill>
                <a:schemeClr val="accent5">
                  <a:lumMod val="50000"/>
                </a:schemeClr>
              </a:solidFill>
              <a:latin typeface="Berlin Sans FB Demi" pitchFamily="34" charset="0"/>
            </a:endParaRPr>
          </a:p>
        </p:txBody>
      </p:sp>
      <p:sp>
        <p:nvSpPr>
          <p:cNvPr id="2" name="TextBox 1"/>
          <p:cNvSpPr txBox="1"/>
          <p:nvPr/>
        </p:nvSpPr>
        <p:spPr>
          <a:xfrm>
            <a:off x="2032001" y="2743200"/>
            <a:ext cx="6883399" cy="1569660"/>
          </a:xfrm>
          <a:prstGeom prst="rect">
            <a:avLst/>
          </a:prstGeom>
          <a:noFill/>
        </p:spPr>
        <p:txBody>
          <a:bodyPr wrap="square" rtlCol="0">
            <a:spAutoFit/>
          </a:bodyPr>
          <a:lstStyle/>
          <a:p>
            <a:pPr marL="457200" indent="-457200">
              <a:defRPr/>
            </a:pPr>
            <a:r>
              <a:rPr lang="en-US" sz="2400" dirty="0">
                <a:solidFill>
                  <a:srgbClr val="FFFF00"/>
                </a:solidFill>
                <a:latin typeface="Trebuchet MS"/>
              </a:rPr>
              <a:t>	</a:t>
            </a:r>
            <a:r>
              <a:rPr lang="en-US" sz="3200" b="1" dirty="0">
                <a:solidFill>
                  <a:schemeClr val="accent5">
                    <a:lumMod val="50000"/>
                  </a:schemeClr>
                </a:solidFill>
                <a:effectLst>
                  <a:outerShdw blurRad="38100" dist="38100" dir="2700000" algn="tl">
                    <a:srgbClr val="000000">
                      <a:alpha val="43137"/>
                    </a:srgbClr>
                  </a:outerShdw>
                </a:effectLst>
                <a:latin typeface="Trebuchet MS"/>
              </a:rPr>
              <a:t>The Collective Bargaining Agreement (CBA) between the Agency and the Union.</a:t>
            </a:r>
          </a:p>
        </p:txBody>
      </p:sp>
    </p:spTree>
    <p:extLst>
      <p:ext uri="{BB962C8B-B14F-4D97-AF65-F5344CB8AC3E}">
        <p14:creationId xmlns:p14="http://schemas.microsoft.com/office/powerpoint/2010/main" val="35361089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Roles, Rights, and Resources</a:t>
            </a:r>
          </a:p>
        </p:txBody>
      </p:sp>
      <p:sp>
        <p:nvSpPr>
          <p:cNvPr id="7" name="Content Placeholder 6"/>
          <p:cNvSpPr>
            <a:spLocks noGrp="1"/>
          </p:cNvSpPr>
          <p:nvPr>
            <p:ph idx="1"/>
          </p:nvPr>
        </p:nvSpPr>
        <p:spPr/>
        <p:txBody>
          <a:bodyPr>
            <a:normAutofit/>
          </a:bodyPr>
          <a:lstStyle/>
          <a:p>
            <a:r>
              <a:rPr lang="en-US" sz="2000" b="1" dirty="0">
                <a:solidFill>
                  <a:schemeClr val="accent5">
                    <a:lumMod val="50000"/>
                  </a:schemeClr>
                </a:solidFill>
              </a:rPr>
              <a:t>A member tells you that she and 3 other employees are always coughing and sneezing at work. She says their symptoms get better when they are out of the office. </a:t>
            </a:r>
          </a:p>
          <a:p>
            <a:endParaRPr lang="en-US" sz="2000" b="1" dirty="0">
              <a:solidFill>
                <a:schemeClr val="accent5">
                  <a:lumMod val="50000"/>
                </a:schemeClr>
              </a:solidFill>
            </a:endParaRPr>
          </a:p>
          <a:p>
            <a:r>
              <a:rPr lang="en-US" sz="2000" b="1" dirty="0">
                <a:solidFill>
                  <a:schemeClr val="accent5">
                    <a:lumMod val="50000"/>
                  </a:schemeClr>
                </a:solidFill>
              </a:rPr>
              <a:t>All of the employees work in a mold-infested office that has not been renovated for years. </a:t>
            </a:r>
          </a:p>
          <a:p>
            <a:endParaRPr lang="en-US" dirty="0"/>
          </a:p>
        </p:txBody>
      </p:sp>
    </p:spTree>
    <p:extLst>
      <p:ext uri="{BB962C8B-B14F-4D97-AF65-F5344CB8AC3E}">
        <p14:creationId xmlns:p14="http://schemas.microsoft.com/office/powerpoint/2010/main" val="21062371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b="1" dirty="0">
                <a:solidFill>
                  <a:schemeClr val="accent5">
                    <a:lumMod val="50000"/>
                  </a:schemeClr>
                </a:solidFill>
              </a:rPr>
              <a:t>What type of problem is the employee raising?</a:t>
            </a:r>
          </a:p>
          <a:p>
            <a:r>
              <a:rPr lang="en-US" b="1" dirty="0">
                <a:solidFill>
                  <a:schemeClr val="accent5">
                    <a:lumMod val="50000"/>
                  </a:schemeClr>
                </a:solidFill>
              </a:rPr>
              <a:t> What actions can you take as a Steward to help?</a:t>
            </a:r>
          </a:p>
          <a:p>
            <a:r>
              <a:rPr lang="en-US" b="1" dirty="0">
                <a:solidFill>
                  <a:schemeClr val="accent5">
                    <a:lumMod val="50000"/>
                  </a:schemeClr>
                </a:solidFill>
              </a:rPr>
              <a:t> What rights do you have under the Statute to help these members?</a:t>
            </a:r>
          </a:p>
          <a:p>
            <a:r>
              <a:rPr lang="en-US" b="1" dirty="0">
                <a:solidFill>
                  <a:schemeClr val="accent5">
                    <a:lumMod val="50000"/>
                  </a:schemeClr>
                </a:solidFill>
              </a:rPr>
              <a:t> What resources are available to help with this situation?</a:t>
            </a:r>
          </a:p>
          <a:p>
            <a:endParaRPr lang="en-US" dirty="0"/>
          </a:p>
        </p:txBody>
      </p:sp>
      <p:sp>
        <p:nvSpPr>
          <p:cNvPr id="2" name="Title 1"/>
          <p:cNvSpPr>
            <a:spLocks noGrp="1"/>
          </p:cNvSpPr>
          <p:nvPr>
            <p:ph type="title"/>
          </p:nvPr>
        </p:nvSpPr>
        <p:spPr/>
        <p:txBody>
          <a:bodyPr/>
          <a:lstStyle/>
          <a:p>
            <a:r>
              <a:rPr lang="en-US" dirty="0"/>
              <a:t>Roles, Rights, and Resources</a:t>
            </a:r>
          </a:p>
        </p:txBody>
      </p:sp>
    </p:spTree>
    <p:extLst>
      <p:ext uri="{BB962C8B-B14F-4D97-AF65-F5344CB8AC3E}">
        <p14:creationId xmlns:p14="http://schemas.microsoft.com/office/powerpoint/2010/main" val="3163246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1">
                <a:tint val="90000"/>
                <a:lumMod val="110000"/>
              </a:schemeClr>
            </a:gs>
            <a:gs pos="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9D8FBBC-22BC-4A3C-927C-7E408D7A54D1}" type="slidenum">
              <a:rPr lang="en-US">
                <a:solidFill>
                  <a:srgbClr val="FF0000"/>
                </a:solidFill>
                <a:latin typeface="Trebuchet MS"/>
              </a:rPr>
              <a:pPr>
                <a:defRPr/>
              </a:pPr>
              <a:t>6</a:t>
            </a:fld>
            <a:endParaRPr lang="en-US" dirty="0">
              <a:solidFill>
                <a:srgbClr val="FF0000"/>
              </a:solidFill>
              <a:latin typeface="Trebuchet MS"/>
            </a:endParaRPr>
          </a:p>
        </p:txBody>
      </p:sp>
      <p:sp>
        <p:nvSpPr>
          <p:cNvPr id="6" name="Isosceles Triangle 5"/>
          <p:cNvSpPr/>
          <p:nvPr/>
        </p:nvSpPr>
        <p:spPr>
          <a:xfrm>
            <a:off x="2628899" y="1504624"/>
            <a:ext cx="6629400" cy="3886200"/>
          </a:xfrm>
          <a:prstGeom prst="triangle">
            <a:avLst>
              <a:gd name="adj" fmla="val 5164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i="1" dirty="0">
                <a:solidFill>
                  <a:srgbClr val="FFFF00"/>
                </a:solidFill>
                <a:latin typeface="Trebuchet MS"/>
              </a:rPr>
              <a:t>ROLE OF THE </a:t>
            </a:r>
          </a:p>
          <a:p>
            <a:pPr algn="ctr">
              <a:defRPr/>
            </a:pPr>
            <a:r>
              <a:rPr lang="en-US" sz="5400" b="1" dirty="0">
                <a:solidFill>
                  <a:prstClr val="white"/>
                </a:solidFill>
                <a:effectLst>
                  <a:outerShdw blurRad="38100" dist="38100" dir="2700000" algn="tl">
                    <a:srgbClr val="000000">
                      <a:alpha val="43137"/>
                    </a:srgbClr>
                  </a:outerShdw>
                </a:effectLst>
                <a:latin typeface="Trebuchet MS"/>
              </a:rPr>
              <a:t>UNION</a:t>
            </a:r>
          </a:p>
        </p:txBody>
      </p:sp>
      <p:sp>
        <p:nvSpPr>
          <p:cNvPr id="7" name="TextBox 6"/>
          <p:cNvSpPr txBox="1"/>
          <p:nvPr/>
        </p:nvSpPr>
        <p:spPr>
          <a:xfrm rot="3016437">
            <a:off x="6106833" y="2238003"/>
            <a:ext cx="3720331" cy="1015663"/>
          </a:xfrm>
          <a:prstGeom prst="rect">
            <a:avLst/>
          </a:prstGeom>
          <a:noFill/>
        </p:spPr>
        <p:txBody>
          <a:bodyPr wrap="square" rtlCol="0">
            <a:spAutoFit/>
          </a:bodyPr>
          <a:lstStyle/>
          <a:p>
            <a:pPr algn="ctr">
              <a:defRPr/>
            </a:pPr>
            <a:r>
              <a:rPr lang="en-US" sz="3600" b="1" dirty="0">
                <a:solidFill>
                  <a:srgbClr val="FFFF00"/>
                </a:solidFill>
                <a:effectLst>
                  <a:outerShdw blurRad="38100" dist="38100" dir="2700000" algn="tl">
                    <a:srgbClr val="000000">
                      <a:alpha val="43137"/>
                    </a:srgbClr>
                  </a:outerShdw>
                </a:effectLst>
                <a:latin typeface="Trebuchet MS"/>
              </a:rPr>
              <a:t>ORGANIZING</a:t>
            </a:r>
          </a:p>
          <a:p>
            <a:pPr algn="ctr">
              <a:defRPr/>
            </a:pPr>
            <a:r>
              <a:rPr lang="en-US" sz="2400" dirty="0">
                <a:solidFill>
                  <a:prstClr val="white"/>
                </a:solidFill>
                <a:effectLst>
                  <a:outerShdw blurRad="38100" dist="38100" dir="2700000" algn="tl">
                    <a:srgbClr val="000000">
                      <a:alpha val="43137"/>
                    </a:srgbClr>
                  </a:outerShdw>
                </a:effectLst>
                <a:latin typeface="Trebuchet MS"/>
              </a:rPr>
              <a:t>(Internal and External)</a:t>
            </a:r>
          </a:p>
        </p:txBody>
      </p:sp>
      <p:sp>
        <p:nvSpPr>
          <p:cNvPr id="9" name="TextBox 8"/>
          <p:cNvSpPr txBox="1"/>
          <p:nvPr/>
        </p:nvSpPr>
        <p:spPr>
          <a:xfrm rot="18676560">
            <a:off x="1211410" y="2448438"/>
            <a:ext cx="5263119" cy="1015663"/>
          </a:xfrm>
          <a:prstGeom prst="rect">
            <a:avLst/>
          </a:prstGeom>
          <a:noFill/>
        </p:spPr>
        <p:txBody>
          <a:bodyPr wrap="square" rtlCol="0">
            <a:spAutoFit/>
          </a:bodyPr>
          <a:lstStyle/>
          <a:p>
            <a:pPr algn="ctr">
              <a:defRPr/>
            </a:pPr>
            <a:r>
              <a:rPr lang="en-US" sz="3600" b="1" dirty="0">
                <a:solidFill>
                  <a:srgbClr val="FFFF00"/>
                </a:solidFill>
                <a:effectLst>
                  <a:outerShdw blurRad="38100" dist="38100" dir="2700000" algn="tl">
                    <a:srgbClr val="000000">
                      <a:alpha val="43137"/>
                    </a:srgbClr>
                  </a:outerShdw>
                </a:effectLst>
                <a:latin typeface="Trebuchet MS"/>
              </a:rPr>
              <a:t>REPRESENTATION</a:t>
            </a:r>
          </a:p>
          <a:p>
            <a:pPr algn="ctr">
              <a:defRPr/>
            </a:pPr>
            <a:r>
              <a:rPr lang="en-US" sz="2400" dirty="0">
                <a:solidFill>
                  <a:prstClr val="white"/>
                </a:solidFill>
                <a:effectLst>
                  <a:outerShdw blurRad="38100" dist="38100" dir="2700000" algn="tl">
                    <a:srgbClr val="000000">
                      <a:alpha val="43137"/>
                    </a:srgbClr>
                  </a:outerShdw>
                </a:effectLst>
                <a:latin typeface="Trebuchet MS"/>
              </a:rPr>
              <a:t>(Grievances, Meetings, Bargaining)</a:t>
            </a:r>
          </a:p>
        </p:txBody>
      </p:sp>
      <p:sp>
        <p:nvSpPr>
          <p:cNvPr id="10" name="TextBox 9"/>
          <p:cNvSpPr txBox="1"/>
          <p:nvPr/>
        </p:nvSpPr>
        <p:spPr>
          <a:xfrm rot="10800000" flipV="1">
            <a:off x="3394043" y="5444745"/>
            <a:ext cx="5099115" cy="1015663"/>
          </a:xfrm>
          <a:prstGeom prst="rect">
            <a:avLst/>
          </a:prstGeom>
          <a:noFill/>
        </p:spPr>
        <p:txBody>
          <a:bodyPr wrap="square" rtlCol="0">
            <a:spAutoFit/>
          </a:bodyPr>
          <a:lstStyle/>
          <a:p>
            <a:pPr algn="ctr">
              <a:defRPr/>
            </a:pPr>
            <a:r>
              <a:rPr lang="en-US" sz="3600" b="1" dirty="0">
                <a:solidFill>
                  <a:srgbClr val="FFFF00"/>
                </a:solidFill>
                <a:effectLst>
                  <a:outerShdw blurRad="38100" dist="38100" dir="2700000" algn="tl">
                    <a:srgbClr val="000000">
                      <a:alpha val="43137"/>
                    </a:srgbClr>
                  </a:outerShdw>
                </a:effectLst>
                <a:latin typeface="Trebuchet MS"/>
              </a:rPr>
              <a:t>MOBILIZATION</a:t>
            </a:r>
          </a:p>
          <a:p>
            <a:pPr algn="ctr">
              <a:defRPr/>
            </a:pPr>
            <a:r>
              <a:rPr lang="en-US" sz="2400" dirty="0">
                <a:solidFill>
                  <a:prstClr val="white"/>
                </a:solidFill>
                <a:effectLst>
                  <a:outerShdw blurRad="38100" dist="38100" dir="2700000" algn="tl">
                    <a:srgbClr val="000000">
                      <a:alpha val="43137"/>
                    </a:srgbClr>
                  </a:outerShdw>
                </a:effectLst>
                <a:latin typeface="Trebuchet MS"/>
              </a:rPr>
              <a:t>(Community, Legislative, Political)</a:t>
            </a:r>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a:xfrm>
            <a:off x="5626861" y="2257288"/>
            <a:ext cx="713582" cy="1397961"/>
          </a:xfrm>
          <a:prstGeom prst="rect">
            <a:avLst/>
          </a:prstGeom>
        </p:spPr>
      </p:pic>
    </p:spTree>
    <p:extLst>
      <p:ext uri="{BB962C8B-B14F-4D97-AF65-F5344CB8AC3E}">
        <p14:creationId xmlns:p14="http://schemas.microsoft.com/office/powerpoint/2010/main" val="10026868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Which Hat Do You Identify With and Why? </a:t>
            </a:r>
          </a:p>
        </p:txBody>
      </p:sp>
      <p:pic>
        <p:nvPicPr>
          <p:cNvPr id="8" name="Picture 7"/>
          <p:cNvPicPr>
            <a:picLocks noChangeAspect="1"/>
          </p:cNvPicPr>
          <p:nvPr/>
        </p:nvPicPr>
        <p:blipFill>
          <a:blip r:embed="rId2"/>
          <a:stretch>
            <a:fillRect/>
          </a:stretch>
        </p:blipFill>
        <p:spPr>
          <a:xfrm>
            <a:off x="803563" y="4191544"/>
            <a:ext cx="1755800" cy="1749704"/>
          </a:xfrm>
          <a:prstGeom prst="rect">
            <a:avLst/>
          </a:prstGeom>
        </p:spPr>
      </p:pic>
      <p:pic>
        <p:nvPicPr>
          <p:cNvPr id="9" name="Picture 8"/>
          <p:cNvPicPr>
            <a:picLocks noChangeAspect="1"/>
          </p:cNvPicPr>
          <p:nvPr/>
        </p:nvPicPr>
        <p:blipFill>
          <a:blip r:embed="rId3"/>
          <a:stretch>
            <a:fillRect/>
          </a:stretch>
        </p:blipFill>
        <p:spPr>
          <a:xfrm>
            <a:off x="3605460" y="4249482"/>
            <a:ext cx="1341236" cy="1383912"/>
          </a:xfrm>
          <a:prstGeom prst="rect">
            <a:avLst/>
          </a:prstGeom>
        </p:spPr>
      </p:pic>
      <p:pic>
        <p:nvPicPr>
          <p:cNvPr id="10" name="Picture 9"/>
          <p:cNvPicPr>
            <a:picLocks noChangeAspect="1"/>
          </p:cNvPicPr>
          <p:nvPr/>
        </p:nvPicPr>
        <p:blipFill>
          <a:blip r:embed="rId4"/>
          <a:stretch>
            <a:fillRect/>
          </a:stretch>
        </p:blipFill>
        <p:spPr>
          <a:xfrm>
            <a:off x="5341114" y="4267751"/>
            <a:ext cx="2450804" cy="1597290"/>
          </a:xfrm>
          <a:prstGeom prst="rect">
            <a:avLst/>
          </a:prstGeom>
        </p:spPr>
      </p:pic>
      <p:pic>
        <p:nvPicPr>
          <p:cNvPr id="11" name="Picture 10"/>
          <p:cNvPicPr>
            <a:picLocks noChangeAspect="1"/>
          </p:cNvPicPr>
          <p:nvPr/>
        </p:nvPicPr>
        <p:blipFill>
          <a:blip r:embed="rId5"/>
          <a:stretch>
            <a:fillRect/>
          </a:stretch>
        </p:blipFill>
        <p:spPr>
          <a:xfrm>
            <a:off x="8402842" y="4191544"/>
            <a:ext cx="2523963" cy="1956986"/>
          </a:xfrm>
          <a:prstGeom prst="rect">
            <a:avLst/>
          </a:prstGeom>
        </p:spPr>
      </p:pic>
      <p:sp>
        <p:nvSpPr>
          <p:cNvPr id="7" name="Text Placeholder 6"/>
          <p:cNvSpPr>
            <a:spLocks noGrp="1"/>
          </p:cNvSpPr>
          <p:nvPr>
            <p:ph type="body" sz="quarter" idx="12"/>
          </p:nvPr>
        </p:nvSpPr>
        <p:spPr/>
        <p:txBody>
          <a:bodyPr/>
          <a:lstStyle/>
          <a:p>
            <a:pPr algn="l"/>
            <a:endParaRPr lang="en-US" dirty="0"/>
          </a:p>
        </p:txBody>
      </p:sp>
    </p:spTree>
    <p:extLst>
      <p:ext uri="{BB962C8B-B14F-4D97-AF65-F5344CB8AC3E}">
        <p14:creationId xmlns:p14="http://schemas.microsoft.com/office/powerpoint/2010/main" val="31450207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7004" y="1331206"/>
            <a:ext cx="6027057" cy="4234310"/>
          </a:xfrm>
        </p:spPr>
        <p:txBody>
          <a:bodyPr>
            <a:normAutofit lnSpcReduction="10000"/>
          </a:bodyPr>
          <a:lstStyle/>
          <a:p>
            <a:pPr algn="ctr"/>
            <a:r>
              <a:rPr lang="en-US" sz="2800" b="1" dirty="0">
                <a:solidFill>
                  <a:schemeClr val="accent5">
                    <a:lumMod val="50000"/>
                  </a:schemeClr>
                </a:solidFill>
              </a:rPr>
              <a:t>Worksite Leader</a:t>
            </a:r>
          </a:p>
          <a:p>
            <a:pPr marL="0" indent="0" algn="ctr">
              <a:buNone/>
            </a:pPr>
            <a:endParaRPr lang="en-US" sz="2800" b="1" dirty="0">
              <a:solidFill>
                <a:schemeClr val="accent5">
                  <a:lumMod val="50000"/>
                </a:schemeClr>
              </a:solidFill>
            </a:endParaRPr>
          </a:p>
          <a:p>
            <a:pPr algn="ctr"/>
            <a:r>
              <a:rPr lang="en-US" sz="2800" b="1" dirty="0">
                <a:solidFill>
                  <a:schemeClr val="accent5">
                    <a:lumMod val="50000"/>
                  </a:schemeClr>
                </a:solidFill>
              </a:rPr>
              <a:t>Educator &amp; Communicator</a:t>
            </a:r>
          </a:p>
          <a:p>
            <a:pPr marL="0" indent="0" algn="ctr">
              <a:buNone/>
            </a:pPr>
            <a:endParaRPr lang="en-US" sz="2800" b="1" dirty="0">
              <a:solidFill>
                <a:schemeClr val="accent5">
                  <a:lumMod val="50000"/>
                </a:schemeClr>
              </a:solidFill>
            </a:endParaRPr>
          </a:p>
          <a:p>
            <a:pPr algn="ctr"/>
            <a:r>
              <a:rPr lang="en-US" sz="2800" b="1" dirty="0">
                <a:solidFill>
                  <a:schemeClr val="accent5">
                    <a:lumMod val="50000"/>
                  </a:schemeClr>
                </a:solidFill>
              </a:rPr>
              <a:t>Organizer</a:t>
            </a:r>
          </a:p>
          <a:p>
            <a:pPr marL="0" indent="0" algn="ctr">
              <a:buNone/>
            </a:pPr>
            <a:endParaRPr lang="en-US" sz="2800" b="1" dirty="0">
              <a:solidFill>
                <a:schemeClr val="accent5">
                  <a:lumMod val="50000"/>
                </a:schemeClr>
              </a:solidFill>
            </a:endParaRPr>
          </a:p>
          <a:p>
            <a:pPr algn="ctr"/>
            <a:r>
              <a:rPr lang="en-US" sz="2800" b="1" dirty="0">
                <a:solidFill>
                  <a:schemeClr val="accent5">
                    <a:lumMod val="50000"/>
                  </a:schemeClr>
                </a:solidFill>
              </a:rPr>
              <a:t>Legislative &amp; Political Activists</a:t>
            </a:r>
          </a:p>
          <a:p>
            <a:pPr marL="0" indent="0" algn="ctr">
              <a:buNone/>
            </a:pPr>
            <a:endParaRPr lang="en-US" sz="2800" b="1" dirty="0">
              <a:solidFill>
                <a:schemeClr val="accent5">
                  <a:lumMod val="50000"/>
                </a:schemeClr>
              </a:solidFill>
            </a:endParaRPr>
          </a:p>
          <a:p>
            <a:pPr algn="ctr"/>
            <a:r>
              <a:rPr lang="en-US" sz="2800" b="1" dirty="0">
                <a:solidFill>
                  <a:schemeClr val="accent5">
                    <a:lumMod val="50000"/>
                  </a:schemeClr>
                </a:solidFill>
              </a:rPr>
              <a:t>Problem Solver</a:t>
            </a:r>
          </a:p>
        </p:txBody>
      </p:sp>
      <p:sp>
        <p:nvSpPr>
          <p:cNvPr id="2" name="TextBox 1"/>
          <p:cNvSpPr txBox="1"/>
          <p:nvPr/>
        </p:nvSpPr>
        <p:spPr>
          <a:xfrm>
            <a:off x="3693111" y="408373"/>
            <a:ext cx="4350058" cy="707886"/>
          </a:xfrm>
          <a:prstGeom prst="rect">
            <a:avLst/>
          </a:prstGeom>
          <a:noFill/>
        </p:spPr>
        <p:txBody>
          <a:bodyPr wrap="square" rtlCol="0">
            <a:spAutoFit/>
          </a:bodyPr>
          <a:lstStyle/>
          <a:p>
            <a:pPr algn="ctr"/>
            <a:r>
              <a:rPr lang="en-US" sz="4000" b="1" dirty="0">
                <a:solidFill>
                  <a:schemeClr val="accent5">
                    <a:lumMod val="50000"/>
                  </a:schemeClr>
                </a:solidFill>
              </a:rPr>
              <a:t>Steward’s Roles</a:t>
            </a:r>
          </a:p>
        </p:txBody>
      </p:sp>
    </p:spTree>
    <p:extLst>
      <p:ext uri="{BB962C8B-B14F-4D97-AF65-F5344CB8AC3E}">
        <p14:creationId xmlns:p14="http://schemas.microsoft.com/office/powerpoint/2010/main" val="36915086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noGrp="1"/>
          </p:cNvSpPr>
          <p:nvPr>
            <p:ph type="title"/>
          </p:nvPr>
        </p:nvSpPr>
        <p:spPr>
          <a:xfrm>
            <a:off x="0" y="822476"/>
            <a:ext cx="12192000" cy="2492990"/>
          </a:xfrm>
          <a:prstGeom prst="rect">
            <a:avLst/>
          </a:prstGeom>
          <a:noFill/>
        </p:spPr>
        <p:txBody>
          <a:bodyPr wrap="square" rtlCol="0">
            <a:spAutoFit/>
          </a:bodyPr>
          <a:lstStyle/>
          <a:p>
            <a:pPr lvl="0">
              <a:lnSpc>
                <a:spcPct val="100000"/>
              </a:lnSpc>
              <a:spcBef>
                <a:spcPts val="0"/>
              </a:spcBef>
            </a:pPr>
            <a:r>
              <a:rPr lang="en-US" sz="4400" b="1" kern="0" dirty="0">
                <a:solidFill>
                  <a:srgbClr val="002060"/>
                </a:solidFill>
                <a:effectLst/>
              </a:rPr>
              <a:t>Attitude Reflects Leadership</a:t>
            </a:r>
            <a:br>
              <a:rPr lang="en-US" sz="4400" b="1" kern="0" dirty="0">
                <a:solidFill>
                  <a:srgbClr val="002060"/>
                </a:solidFill>
                <a:effectLst/>
              </a:rPr>
            </a:br>
            <a:br>
              <a:rPr lang="en-US" sz="4400" b="1" kern="0" dirty="0">
                <a:solidFill>
                  <a:srgbClr val="002060"/>
                </a:solidFill>
                <a:effectLst/>
              </a:rPr>
            </a:br>
            <a:r>
              <a:rPr lang="en-US" sz="2400" b="1" kern="0" dirty="0">
                <a:solidFill>
                  <a:srgbClr val="002060"/>
                </a:solidFill>
                <a:effectLst/>
                <a:hlinkClick r:id="rId2"/>
              </a:rPr>
              <a:t>https://www.youtube.com/watch?v=guA_4AzXqh0</a:t>
            </a:r>
            <a:br>
              <a:rPr lang="en-US" sz="4400" b="1" kern="0" dirty="0">
                <a:solidFill>
                  <a:srgbClr val="002060"/>
                </a:solidFill>
                <a:effectLst/>
              </a:rPr>
            </a:br>
            <a:endParaRPr kumimoji="0" lang="en-US" sz="4400" b="1" i="0"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38775802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0371" y="1331204"/>
            <a:ext cx="6027057" cy="4234310"/>
          </a:xfrm>
        </p:spPr>
        <p:txBody>
          <a:bodyPr>
            <a:normAutofit fontScale="77500" lnSpcReduction="20000"/>
          </a:bodyPr>
          <a:lstStyle/>
          <a:p>
            <a:r>
              <a:rPr lang="en-US" b="1" dirty="0">
                <a:solidFill>
                  <a:srgbClr val="002060"/>
                </a:solidFill>
              </a:rPr>
              <a:t>Julius asks Gerry if, as a Captain, he was also a leader and Gerry says yes.  Do you agree with this?  Why or why not?</a:t>
            </a:r>
          </a:p>
          <a:p>
            <a:endParaRPr lang="en-US" b="1" dirty="0">
              <a:solidFill>
                <a:srgbClr val="002060"/>
              </a:solidFill>
            </a:endParaRPr>
          </a:p>
          <a:p>
            <a:r>
              <a:rPr lang="en-US" b="1" dirty="0">
                <a:solidFill>
                  <a:srgbClr val="002060"/>
                </a:solidFill>
              </a:rPr>
              <a:t>Julius has a bad attitude about the team; is this a reflection or poor leadership?</a:t>
            </a:r>
          </a:p>
          <a:p>
            <a:endParaRPr lang="en-US" b="1" dirty="0">
              <a:solidFill>
                <a:srgbClr val="002060"/>
              </a:solidFill>
            </a:endParaRPr>
          </a:p>
          <a:p>
            <a:r>
              <a:rPr lang="en-US" b="1" dirty="0">
                <a:solidFill>
                  <a:srgbClr val="002060"/>
                </a:solidFill>
              </a:rPr>
              <a:t>What can you do to be a leader?</a:t>
            </a:r>
          </a:p>
          <a:p>
            <a:endParaRPr lang="en-US" b="1" dirty="0">
              <a:solidFill>
                <a:srgbClr val="002060"/>
              </a:solidFill>
            </a:endParaRPr>
          </a:p>
          <a:p>
            <a:r>
              <a:rPr lang="en-US" b="1" dirty="0">
                <a:solidFill>
                  <a:srgbClr val="002060"/>
                </a:solidFill>
              </a:rPr>
              <a:t>How can you manage your attitude during challenging times?</a:t>
            </a:r>
          </a:p>
          <a:p>
            <a:endParaRPr lang="en-US" dirty="0"/>
          </a:p>
        </p:txBody>
      </p:sp>
      <p:sp>
        <p:nvSpPr>
          <p:cNvPr id="2" name="TextBox 1"/>
          <p:cNvSpPr txBox="1"/>
          <p:nvPr/>
        </p:nvSpPr>
        <p:spPr>
          <a:xfrm>
            <a:off x="2646285" y="372862"/>
            <a:ext cx="5751990" cy="646331"/>
          </a:xfrm>
          <a:prstGeom prst="rect">
            <a:avLst/>
          </a:prstGeom>
          <a:noFill/>
        </p:spPr>
        <p:txBody>
          <a:bodyPr wrap="square" rtlCol="0">
            <a:spAutoFit/>
          </a:bodyPr>
          <a:lstStyle/>
          <a:p>
            <a:r>
              <a:rPr lang="en-US" sz="3600" b="1" dirty="0">
                <a:solidFill>
                  <a:srgbClr val="002060"/>
                </a:solidFill>
              </a:rPr>
              <a:t>Attitude Reflects Leadership</a:t>
            </a:r>
          </a:p>
        </p:txBody>
      </p:sp>
    </p:spTree>
    <p:extLst>
      <p:ext uri="{BB962C8B-B14F-4D97-AF65-F5344CB8AC3E}">
        <p14:creationId xmlns:p14="http://schemas.microsoft.com/office/powerpoint/2010/main" val="15692347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5" y="1572792"/>
            <a:ext cx="12192000" cy="1990148"/>
          </a:xfrm>
        </p:spPr>
        <p:txBody>
          <a:bodyPr/>
          <a:lstStyle/>
          <a:p>
            <a:r>
              <a:rPr lang="en-US" dirty="0"/>
              <a:t>Challenges of Leadership Scenarios</a:t>
            </a:r>
          </a:p>
        </p:txBody>
      </p:sp>
      <p:sp>
        <p:nvSpPr>
          <p:cNvPr id="3" name="Content Placeholder 2"/>
          <p:cNvSpPr>
            <a:spLocks noGrp="1"/>
          </p:cNvSpPr>
          <p:nvPr>
            <p:ph type="body" sz="quarter" idx="10"/>
          </p:nvPr>
        </p:nvSpPr>
        <p:spPr/>
        <p:txBody>
          <a:bodyPr>
            <a:normAutofit fontScale="25000" lnSpcReduction="20000"/>
          </a:bodyPr>
          <a:lstStyle/>
          <a:p>
            <a:pPr marL="0" indent="0">
              <a:buNone/>
            </a:pPr>
            <a:r>
              <a:rPr lang="en-US" dirty="0"/>
              <a:t>Challenges of Leadership Scenarios</a:t>
            </a:r>
          </a:p>
        </p:txBody>
      </p:sp>
    </p:spTree>
    <p:extLst>
      <p:ext uri="{BB962C8B-B14F-4D97-AF65-F5344CB8AC3E}">
        <p14:creationId xmlns:p14="http://schemas.microsoft.com/office/powerpoint/2010/main" val="6317108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7105" y="1029364"/>
            <a:ext cx="6524347" cy="4234310"/>
          </a:xfrm>
        </p:spPr>
        <p:txBody>
          <a:bodyPr>
            <a:normAutofit fontScale="92500" lnSpcReduction="10000"/>
          </a:bodyPr>
          <a:lstStyle/>
          <a:p>
            <a:r>
              <a:rPr lang="en-US" dirty="0">
                <a:solidFill>
                  <a:srgbClr val="002060"/>
                </a:solidFill>
              </a:rPr>
              <a:t>Scenario 1:  You are the chairperson of your local’s membership committee.  You just found out that one of the other members of your committee got caught signing up a member on duty time.  The committee member, during a meeting of the committee, disrupts the meeting and loudly tells you that you don’t have the guts to do what he did.  How might you deal with that person?</a:t>
            </a:r>
          </a:p>
        </p:txBody>
      </p:sp>
    </p:spTree>
    <p:extLst>
      <p:ext uri="{BB962C8B-B14F-4D97-AF65-F5344CB8AC3E}">
        <p14:creationId xmlns:p14="http://schemas.microsoft.com/office/powerpoint/2010/main" val="3899823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7105" y="1029364"/>
            <a:ext cx="6027057" cy="4234310"/>
          </a:xfrm>
        </p:spPr>
        <p:txBody>
          <a:bodyPr>
            <a:normAutofit fontScale="85000" lnSpcReduction="10000"/>
          </a:bodyPr>
          <a:lstStyle/>
          <a:p>
            <a:r>
              <a:rPr lang="en-US" dirty="0">
                <a:solidFill>
                  <a:srgbClr val="002060"/>
                </a:solidFill>
              </a:rPr>
              <a:t>Scenario 2:  You’ve been asked by your local president to serve on your local’s bargaining committee.  While planning your local’s proposals, an argument arises between two members of the committee.  The argument concerns whether to propose a 4-10 or 5-4-9 compressed work schedule arrangement.  What might you do to help resolve the issue and involve the disagreeing team members in the process?</a:t>
            </a:r>
          </a:p>
        </p:txBody>
      </p:sp>
    </p:spTree>
    <p:extLst>
      <p:ext uri="{BB962C8B-B14F-4D97-AF65-F5344CB8AC3E}">
        <p14:creationId xmlns:p14="http://schemas.microsoft.com/office/powerpoint/2010/main" val="34296523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7105" y="1029364"/>
            <a:ext cx="6027057" cy="4234310"/>
          </a:xfrm>
        </p:spPr>
        <p:txBody>
          <a:bodyPr>
            <a:normAutofit fontScale="85000" lnSpcReduction="20000"/>
          </a:bodyPr>
          <a:lstStyle/>
          <a:p>
            <a:r>
              <a:rPr lang="en-US" dirty="0">
                <a:solidFill>
                  <a:srgbClr val="002060"/>
                </a:solidFill>
              </a:rPr>
              <a:t>Scenario 3: You’ve been appointed by your local’s president to chair a labor and management health and safety problem-solving committee.  One of the local’s other Stewards comes to you and complains that he was not considered for the committee despite the fact that he has been interested in health and safety issues for years.  He’s concerned that some of the members of the committee are “Johnnie come lately” members who seem to be getting better treatment than long-time activists.  As a local leader, how might you respond?</a:t>
            </a:r>
          </a:p>
        </p:txBody>
      </p:sp>
    </p:spTree>
    <p:extLst>
      <p:ext uri="{BB962C8B-B14F-4D97-AF65-F5344CB8AC3E}">
        <p14:creationId xmlns:p14="http://schemas.microsoft.com/office/powerpoint/2010/main" val="29419832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7105" y="1029364"/>
            <a:ext cx="6027057" cy="4234310"/>
          </a:xfrm>
        </p:spPr>
        <p:txBody>
          <a:bodyPr>
            <a:normAutofit fontScale="85000" lnSpcReduction="20000"/>
          </a:bodyPr>
          <a:lstStyle/>
          <a:p>
            <a:r>
              <a:rPr lang="en-US" dirty="0">
                <a:solidFill>
                  <a:srgbClr val="002060"/>
                </a:solidFill>
              </a:rPr>
              <a:t>Scenario 4: You are the chairperson of the local’s Legislative Action Fund Committee.  As a result of your committee’s actions, the local has been awarded a LAF certificate for its participation in the program.  During a regular meeting of the local, and much to your surprise, the president calls you to the front of the room and praises your leadership of the committee.  The local president turns to the membership and asks for a round of applause.  How might you, as an effective leader, deal with that situation?</a:t>
            </a:r>
          </a:p>
        </p:txBody>
      </p:sp>
    </p:spTree>
    <p:extLst>
      <p:ext uri="{BB962C8B-B14F-4D97-AF65-F5344CB8AC3E}">
        <p14:creationId xmlns:p14="http://schemas.microsoft.com/office/powerpoint/2010/main" val="14631266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7105" y="1029364"/>
            <a:ext cx="6027057" cy="4234310"/>
          </a:xfrm>
        </p:spPr>
        <p:txBody>
          <a:bodyPr>
            <a:normAutofit/>
          </a:bodyPr>
          <a:lstStyle/>
          <a:p>
            <a:r>
              <a:rPr lang="en-US" dirty="0">
                <a:solidFill>
                  <a:srgbClr val="002060"/>
                </a:solidFill>
              </a:rPr>
              <a:t>Listening to others</a:t>
            </a:r>
          </a:p>
          <a:p>
            <a:r>
              <a:rPr lang="en-US" dirty="0">
                <a:solidFill>
                  <a:srgbClr val="002060"/>
                </a:solidFill>
              </a:rPr>
              <a:t>Making others feel important  </a:t>
            </a:r>
          </a:p>
          <a:p>
            <a:r>
              <a:rPr lang="en-US" dirty="0">
                <a:solidFill>
                  <a:srgbClr val="002060"/>
                </a:solidFill>
              </a:rPr>
              <a:t>Promoting a vision</a:t>
            </a:r>
          </a:p>
          <a:p>
            <a:r>
              <a:rPr lang="en-US" dirty="0">
                <a:solidFill>
                  <a:srgbClr val="002060"/>
                </a:solidFill>
              </a:rPr>
              <a:t>Following the “Golden Rule”</a:t>
            </a:r>
          </a:p>
          <a:p>
            <a:r>
              <a:rPr lang="en-US" dirty="0">
                <a:solidFill>
                  <a:srgbClr val="002060"/>
                </a:solidFill>
              </a:rPr>
              <a:t>Admitting mistakes</a:t>
            </a:r>
          </a:p>
          <a:p>
            <a:r>
              <a:rPr lang="en-US" dirty="0">
                <a:solidFill>
                  <a:srgbClr val="002060"/>
                </a:solidFill>
              </a:rPr>
              <a:t>Criticizing others only in private</a:t>
            </a:r>
          </a:p>
          <a:p>
            <a:r>
              <a:rPr lang="en-US" dirty="0">
                <a:solidFill>
                  <a:srgbClr val="002060"/>
                </a:solidFill>
              </a:rPr>
              <a:t>Staying close to the action</a:t>
            </a:r>
          </a:p>
          <a:p>
            <a:endParaRPr lang="en-US" dirty="0"/>
          </a:p>
        </p:txBody>
      </p:sp>
      <p:sp>
        <p:nvSpPr>
          <p:cNvPr id="2" name="TextBox 1"/>
          <p:cNvSpPr txBox="1"/>
          <p:nvPr/>
        </p:nvSpPr>
        <p:spPr>
          <a:xfrm>
            <a:off x="2565647" y="221942"/>
            <a:ext cx="5655075" cy="646331"/>
          </a:xfrm>
          <a:prstGeom prst="rect">
            <a:avLst/>
          </a:prstGeom>
          <a:noFill/>
        </p:spPr>
        <p:txBody>
          <a:bodyPr wrap="square" rtlCol="0">
            <a:spAutoFit/>
          </a:bodyPr>
          <a:lstStyle/>
          <a:p>
            <a:pPr algn="ctr"/>
            <a:r>
              <a:rPr lang="en-US" sz="3600" b="1" dirty="0"/>
              <a:t>Steward Leadership Traits</a:t>
            </a:r>
          </a:p>
        </p:txBody>
      </p:sp>
    </p:spTree>
    <p:extLst>
      <p:ext uri="{BB962C8B-B14F-4D97-AF65-F5344CB8AC3E}">
        <p14:creationId xmlns:p14="http://schemas.microsoft.com/office/powerpoint/2010/main" val="2494492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9D8FBBC-22BC-4A3C-927C-7E408D7A54D1}" type="slidenum">
              <a:rPr lang="en-US">
                <a:solidFill>
                  <a:srgbClr val="FF0000"/>
                </a:solidFill>
                <a:latin typeface="Trebuchet MS"/>
              </a:rPr>
              <a:pPr>
                <a:defRPr/>
              </a:pPr>
              <a:t>7</a:t>
            </a:fld>
            <a:endParaRPr lang="en-US" dirty="0">
              <a:solidFill>
                <a:srgbClr val="FF0000"/>
              </a:solidFill>
              <a:latin typeface="Trebuchet MS"/>
            </a:endParaRPr>
          </a:p>
        </p:txBody>
      </p:sp>
      <p:pic>
        <p:nvPicPr>
          <p:cNvPr id="3" name="Picture 2"/>
          <p:cNvPicPr>
            <a:picLocks noChangeAspect="1"/>
          </p:cNvPicPr>
          <p:nvPr/>
        </p:nvPicPr>
        <p:blipFill>
          <a:blip r:embed="rId3"/>
          <a:stretch>
            <a:fillRect/>
          </a:stretch>
        </p:blipFill>
        <p:spPr>
          <a:xfrm>
            <a:off x="3200400" y="304801"/>
            <a:ext cx="5867400" cy="6261352"/>
          </a:xfrm>
          <a:prstGeom prst="rect">
            <a:avLst/>
          </a:prstGeom>
        </p:spPr>
      </p:pic>
    </p:spTree>
    <p:extLst>
      <p:ext uri="{BB962C8B-B14F-4D97-AF65-F5344CB8AC3E}">
        <p14:creationId xmlns:p14="http://schemas.microsoft.com/office/powerpoint/2010/main" val="23530129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940781" y="1628321"/>
            <a:ext cx="3810330" cy="2859272"/>
          </a:xfrm>
          <a:prstGeom prst="rect">
            <a:avLst/>
          </a:prstGeom>
        </p:spPr>
      </p:pic>
      <p:sp>
        <p:nvSpPr>
          <p:cNvPr id="2" name="TextBox 1"/>
          <p:cNvSpPr txBox="1"/>
          <p:nvPr/>
        </p:nvSpPr>
        <p:spPr>
          <a:xfrm>
            <a:off x="3080552" y="559294"/>
            <a:ext cx="5264458" cy="769441"/>
          </a:xfrm>
          <a:prstGeom prst="rect">
            <a:avLst/>
          </a:prstGeom>
          <a:noFill/>
        </p:spPr>
        <p:txBody>
          <a:bodyPr wrap="square" rtlCol="0">
            <a:spAutoFit/>
          </a:bodyPr>
          <a:lstStyle/>
          <a:p>
            <a:pPr algn="ctr"/>
            <a:r>
              <a:rPr lang="en-US" sz="4400" b="1" dirty="0">
                <a:solidFill>
                  <a:srgbClr val="002060"/>
                </a:solidFill>
              </a:rPr>
              <a:t>Problem Solver</a:t>
            </a:r>
          </a:p>
        </p:txBody>
      </p:sp>
    </p:spTree>
    <p:extLst>
      <p:ext uri="{BB962C8B-B14F-4D97-AF65-F5344CB8AC3E}">
        <p14:creationId xmlns:p14="http://schemas.microsoft.com/office/powerpoint/2010/main" val="13869255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88093" y="1064874"/>
            <a:ext cx="7057747" cy="4234310"/>
          </a:xfrm>
        </p:spPr>
        <p:txBody>
          <a:bodyPr>
            <a:normAutofit fontScale="85000" lnSpcReduction="10000"/>
          </a:bodyPr>
          <a:lstStyle/>
          <a:p>
            <a:r>
              <a:rPr lang="en-US" dirty="0">
                <a:solidFill>
                  <a:srgbClr val="002060"/>
                </a:solidFill>
              </a:rPr>
              <a:t>Identify the requirements of a formal meeting</a:t>
            </a:r>
          </a:p>
          <a:p>
            <a:endParaRPr lang="en-US" dirty="0">
              <a:solidFill>
                <a:srgbClr val="002060"/>
              </a:solidFill>
            </a:endParaRPr>
          </a:p>
          <a:p>
            <a:r>
              <a:rPr lang="en-US" dirty="0">
                <a:solidFill>
                  <a:srgbClr val="002060"/>
                </a:solidFill>
              </a:rPr>
              <a:t>Determine when a situation involves Weingarten Rights</a:t>
            </a:r>
          </a:p>
          <a:p>
            <a:endParaRPr lang="en-US" dirty="0">
              <a:solidFill>
                <a:srgbClr val="002060"/>
              </a:solidFill>
            </a:endParaRPr>
          </a:p>
          <a:p>
            <a:r>
              <a:rPr lang="en-US" dirty="0">
                <a:solidFill>
                  <a:srgbClr val="002060"/>
                </a:solidFill>
              </a:rPr>
              <a:t>Describe process and requirements for handling a grievance</a:t>
            </a:r>
          </a:p>
          <a:p>
            <a:endParaRPr lang="en-US" dirty="0">
              <a:solidFill>
                <a:srgbClr val="002060"/>
              </a:solidFill>
            </a:endParaRPr>
          </a:p>
          <a:p>
            <a:r>
              <a:rPr lang="en-US" dirty="0">
                <a:solidFill>
                  <a:srgbClr val="002060"/>
                </a:solidFill>
              </a:rPr>
              <a:t>Discuss the basic criteria for an  information request</a:t>
            </a:r>
          </a:p>
          <a:p>
            <a:endParaRPr lang="en-US" dirty="0"/>
          </a:p>
        </p:txBody>
      </p:sp>
      <p:sp>
        <p:nvSpPr>
          <p:cNvPr id="2" name="TextBox 1"/>
          <p:cNvSpPr txBox="1"/>
          <p:nvPr/>
        </p:nvSpPr>
        <p:spPr>
          <a:xfrm>
            <a:off x="3773010" y="0"/>
            <a:ext cx="3675355" cy="568171"/>
          </a:xfrm>
          <a:prstGeom prst="rect">
            <a:avLst/>
          </a:prstGeom>
          <a:noFill/>
        </p:spPr>
        <p:txBody>
          <a:bodyPr wrap="square" rtlCol="0">
            <a:spAutoFit/>
          </a:bodyPr>
          <a:lstStyle/>
          <a:p>
            <a:endParaRPr lang="en-US" dirty="0"/>
          </a:p>
        </p:txBody>
      </p:sp>
      <p:sp>
        <p:nvSpPr>
          <p:cNvPr id="6" name="TextBox 5"/>
          <p:cNvSpPr txBox="1"/>
          <p:nvPr/>
        </p:nvSpPr>
        <p:spPr>
          <a:xfrm>
            <a:off x="3080552" y="295433"/>
            <a:ext cx="5264458" cy="769441"/>
          </a:xfrm>
          <a:prstGeom prst="rect">
            <a:avLst/>
          </a:prstGeom>
          <a:noFill/>
        </p:spPr>
        <p:txBody>
          <a:bodyPr wrap="square" rtlCol="0">
            <a:spAutoFit/>
          </a:bodyPr>
          <a:lstStyle/>
          <a:p>
            <a:pPr algn="ctr"/>
            <a:r>
              <a:rPr lang="en-US" sz="4400" b="1" dirty="0">
                <a:solidFill>
                  <a:srgbClr val="002060"/>
                </a:solidFill>
              </a:rPr>
              <a:t>Problem Solver</a:t>
            </a:r>
          </a:p>
        </p:txBody>
      </p:sp>
    </p:spTree>
    <p:extLst>
      <p:ext uri="{BB962C8B-B14F-4D97-AF65-F5344CB8AC3E}">
        <p14:creationId xmlns:p14="http://schemas.microsoft.com/office/powerpoint/2010/main" val="5146755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76550" y="1456478"/>
            <a:ext cx="6027738" cy="3379894"/>
          </a:xfrm>
          <a:prstGeom prst="rect">
            <a:avLst/>
          </a:prstGeom>
        </p:spPr>
      </p:pic>
      <p:sp>
        <p:nvSpPr>
          <p:cNvPr id="2" name="TextBox 1"/>
          <p:cNvSpPr txBox="1"/>
          <p:nvPr/>
        </p:nvSpPr>
        <p:spPr>
          <a:xfrm>
            <a:off x="2974759" y="568170"/>
            <a:ext cx="5361373" cy="646331"/>
          </a:xfrm>
          <a:prstGeom prst="rect">
            <a:avLst/>
          </a:prstGeom>
          <a:noFill/>
        </p:spPr>
        <p:txBody>
          <a:bodyPr wrap="square" rtlCol="0">
            <a:spAutoFit/>
          </a:bodyPr>
          <a:lstStyle/>
          <a:p>
            <a:pPr algn="ctr"/>
            <a:r>
              <a:rPr lang="en-US" sz="3600" b="1" dirty="0">
                <a:solidFill>
                  <a:srgbClr val="002060"/>
                </a:solidFill>
              </a:rPr>
              <a:t>Formal Discussions</a:t>
            </a:r>
          </a:p>
        </p:txBody>
      </p:sp>
    </p:spTree>
    <p:extLst>
      <p:ext uri="{BB962C8B-B14F-4D97-AF65-F5344CB8AC3E}">
        <p14:creationId xmlns:p14="http://schemas.microsoft.com/office/powerpoint/2010/main" val="21800841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7046" y="259469"/>
            <a:ext cx="6424798" cy="1143940"/>
          </a:xfrm>
        </p:spPr>
        <p:txBody>
          <a:bodyPr>
            <a:noAutofit/>
          </a:bodyPr>
          <a:lstStyle/>
          <a:p>
            <a:pPr algn="ctr">
              <a:lnSpc>
                <a:spcPct val="150000"/>
              </a:lnSpc>
            </a:pPr>
            <a:r>
              <a:rPr lang="en-US" sz="3600" dirty="0">
                <a:effectLst>
                  <a:outerShdw blurRad="38100" dist="38100" dir="2700000" algn="tl">
                    <a:srgbClr val="000000">
                      <a:alpha val="43137"/>
                    </a:srgbClr>
                  </a:outerShdw>
                </a:effectLst>
                <a:latin typeface="+mn-lt"/>
                <a:cs typeface="Aharoni" pitchFamily="2" charset="-79"/>
              </a:rPr>
              <a:t>Formal Discussions</a:t>
            </a:r>
          </a:p>
        </p:txBody>
      </p:sp>
      <p:sp>
        <p:nvSpPr>
          <p:cNvPr id="4" name="TextBox 3"/>
          <p:cNvSpPr txBox="1"/>
          <p:nvPr/>
        </p:nvSpPr>
        <p:spPr>
          <a:xfrm>
            <a:off x="3931064" y="1174948"/>
            <a:ext cx="7730358" cy="5232202"/>
          </a:xfrm>
          <a:prstGeom prst="rect">
            <a:avLst/>
          </a:prstGeom>
          <a:noFill/>
        </p:spPr>
        <p:txBody>
          <a:bodyPr wrap="square" rtlCol="0">
            <a:spAutoFit/>
          </a:bodyPr>
          <a:lstStyle/>
          <a:p>
            <a:pPr indent="457200"/>
            <a:r>
              <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Criteria for a Formal Discussion:</a:t>
            </a:r>
          </a:p>
          <a:p>
            <a:pPr indent="457200"/>
            <a:endParaRPr lang="en-US" sz="1400" kern="0"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a:p>
            <a:endParaRPr lang="en-US" sz="1200" kern="0"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a:p>
            <a:pPr marL="914400" lvl="1" indent="-457200">
              <a:buFont typeface="Wingdings" pitchFamily="2" charset="2"/>
              <a:buChar char="§"/>
            </a:pPr>
            <a:r>
              <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Who is involved in the meeting?</a:t>
            </a:r>
          </a:p>
          <a:p>
            <a:pPr marL="0" lvl="1"/>
            <a:endPar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a:p>
            <a:pPr marL="914400" lvl="1" indent="-457200">
              <a:buFont typeface="Wingdings" pitchFamily="2" charset="2"/>
              <a:buChar char="§"/>
            </a:pPr>
            <a:r>
              <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Was there a “give and take” -  were</a:t>
            </a:r>
          </a:p>
          <a:p>
            <a:pPr marL="0" lvl="1"/>
            <a:r>
              <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	questions addressed?</a:t>
            </a:r>
          </a:p>
          <a:p>
            <a:pPr marL="0" lvl="1"/>
            <a:endPar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a:p>
            <a:pPr marL="914400" lvl="1" indent="-457200">
              <a:buFont typeface="Wingdings" pitchFamily="2" charset="2"/>
              <a:buChar char="§"/>
            </a:pPr>
            <a:r>
              <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Did the meeting concern ‘conditions of employment’?</a:t>
            </a:r>
          </a:p>
          <a:p>
            <a:pPr marL="0" lvl="1"/>
            <a:endPar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a:p>
            <a:pPr marL="914400" lvl="1" indent="-457200">
              <a:buFont typeface="Wingdings" pitchFamily="2" charset="2"/>
              <a:buChar char="§"/>
            </a:pPr>
            <a:r>
              <a:rPr lang="en-US" sz="28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Did the meeting concern a grievance?</a:t>
            </a:r>
          </a:p>
          <a:p>
            <a:pPr marL="0" lvl="1"/>
            <a:endParaRPr lang="en-US" sz="2800" kern="0"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8725570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lnSpc>
                <a:spcPct val="150000"/>
              </a:lnSpc>
            </a:pPr>
            <a:r>
              <a:rPr lang="en-US" sz="3600" dirty="0">
                <a:effectLst>
                  <a:outerShdw blurRad="38100" dist="38100" dir="2700000" algn="tl">
                    <a:srgbClr val="000000">
                      <a:alpha val="43137"/>
                    </a:srgbClr>
                  </a:outerShdw>
                </a:effectLst>
                <a:latin typeface="+mn-lt"/>
                <a:cs typeface="Aharoni" pitchFamily="2" charset="-79"/>
              </a:rPr>
              <a:t>Formal Discussions</a:t>
            </a:r>
          </a:p>
        </p:txBody>
      </p:sp>
      <p:sp>
        <p:nvSpPr>
          <p:cNvPr id="4" name="TextBox 3"/>
          <p:cNvSpPr txBox="1"/>
          <p:nvPr/>
        </p:nvSpPr>
        <p:spPr>
          <a:xfrm>
            <a:off x="4558867" y="1468360"/>
            <a:ext cx="6883399" cy="4401205"/>
          </a:xfrm>
          <a:prstGeom prst="rect">
            <a:avLst/>
          </a:prstGeom>
          <a:noFill/>
        </p:spPr>
        <p:txBody>
          <a:bodyPr wrap="square" rtlCol="0">
            <a:spAutoFit/>
          </a:bodyPr>
          <a:lstStyle/>
          <a:p>
            <a:pPr indent="457200"/>
            <a:r>
              <a:rPr lang="en-US" sz="2800" kern="0" dirty="0">
                <a:solidFill>
                  <a:srgbClr val="002060"/>
                </a:solidFill>
                <a:effectLst>
                  <a:outerShdw blurRad="38100" dist="38100" dir="2700000" algn="tl">
                    <a:srgbClr val="000000">
                      <a:alpha val="43137"/>
                    </a:srgbClr>
                  </a:outerShdw>
                </a:effectLst>
                <a:cs typeface="Calibri" pitchFamily="34" charset="0"/>
              </a:rPr>
              <a:t>Union’s Rights at a Formal Discussion</a:t>
            </a:r>
          </a:p>
          <a:p>
            <a:endParaRPr lang="en-US" sz="2800" kern="0" dirty="0">
              <a:solidFill>
                <a:srgbClr val="002060"/>
              </a:solidFill>
              <a:effectLst>
                <a:outerShdw blurRad="38100" dist="38100" dir="2700000" algn="tl">
                  <a:srgbClr val="000000">
                    <a:alpha val="43137"/>
                  </a:srgbClr>
                </a:outerShdw>
              </a:effectLst>
              <a:cs typeface="Calibri" pitchFamily="34" charset="0"/>
            </a:endParaRPr>
          </a:p>
          <a:p>
            <a:pPr marL="914400" lvl="1" indent="-457200">
              <a:buFont typeface="Wingdings" pitchFamily="2" charset="2"/>
              <a:buChar char="§"/>
            </a:pPr>
            <a:r>
              <a:rPr lang="en-US" sz="2800" kern="0" dirty="0">
                <a:solidFill>
                  <a:srgbClr val="002060"/>
                </a:solidFill>
                <a:effectLst>
                  <a:outerShdw blurRad="38100" dist="38100" dir="2700000" algn="tl">
                    <a:srgbClr val="000000">
                      <a:alpha val="43137"/>
                    </a:srgbClr>
                  </a:outerShdw>
                </a:effectLst>
                <a:cs typeface="Calibri" pitchFamily="34" charset="0"/>
              </a:rPr>
              <a:t>Asking questions related to matters under discussion at the meeting</a:t>
            </a:r>
          </a:p>
          <a:p>
            <a:pPr marL="914400" lvl="1" indent="-457200">
              <a:buFont typeface="Wingdings" pitchFamily="2" charset="2"/>
              <a:buChar char="§"/>
            </a:pPr>
            <a:endParaRPr lang="en-US" sz="2800" kern="0" dirty="0">
              <a:solidFill>
                <a:srgbClr val="002060"/>
              </a:solidFill>
              <a:effectLst>
                <a:outerShdw blurRad="38100" dist="38100" dir="2700000" algn="tl">
                  <a:srgbClr val="000000">
                    <a:alpha val="43137"/>
                  </a:srgbClr>
                </a:outerShdw>
              </a:effectLst>
              <a:cs typeface="Calibri" pitchFamily="34" charset="0"/>
            </a:endParaRPr>
          </a:p>
          <a:p>
            <a:pPr marL="914400" lvl="1" indent="-457200">
              <a:buFont typeface="Wingdings" pitchFamily="2" charset="2"/>
              <a:buChar char="§"/>
            </a:pPr>
            <a:r>
              <a:rPr lang="en-US" sz="2800" kern="0" dirty="0">
                <a:solidFill>
                  <a:srgbClr val="002060"/>
                </a:solidFill>
                <a:effectLst>
                  <a:outerShdw blurRad="38100" dist="38100" dir="2700000" algn="tl">
                    <a:srgbClr val="000000">
                      <a:alpha val="43137"/>
                    </a:srgbClr>
                  </a:outerShdw>
                </a:effectLst>
                <a:cs typeface="Calibri" pitchFamily="34" charset="0"/>
              </a:rPr>
              <a:t>Making relevant remarks concerning those matters</a:t>
            </a:r>
          </a:p>
          <a:p>
            <a:pPr marL="0" lvl="1"/>
            <a:endParaRPr lang="en-US" sz="2800" kern="0" dirty="0">
              <a:solidFill>
                <a:srgbClr val="002060"/>
              </a:solidFill>
              <a:effectLst>
                <a:outerShdw blurRad="38100" dist="38100" dir="2700000" algn="tl">
                  <a:srgbClr val="000000">
                    <a:alpha val="43137"/>
                  </a:srgbClr>
                </a:outerShdw>
              </a:effectLst>
              <a:cs typeface="Calibri" pitchFamily="34" charset="0"/>
            </a:endParaRPr>
          </a:p>
          <a:p>
            <a:pPr marL="914400" lvl="1" indent="-457200">
              <a:buFont typeface="Wingdings" pitchFamily="2" charset="2"/>
              <a:buChar char="§"/>
            </a:pPr>
            <a:r>
              <a:rPr lang="en-US" sz="2800" kern="0" dirty="0">
                <a:solidFill>
                  <a:srgbClr val="002060"/>
                </a:solidFill>
                <a:effectLst>
                  <a:outerShdw blurRad="38100" dist="38100" dir="2700000" algn="tl">
                    <a:srgbClr val="000000">
                      <a:alpha val="43137"/>
                    </a:srgbClr>
                  </a:outerShdw>
                </a:effectLst>
                <a:cs typeface="Calibri" pitchFamily="34" charset="0"/>
              </a:rPr>
              <a:t>Stating the Union’s position(s) on the matters under discussion</a:t>
            </a:r>
          </a:p>
        </p:txBody>
      </p:sp>
    </p:spTree>
    <p:extLst>
      <p:ext uri="{BB962C8B-B14F-4D97-AF65-F5344CB8AC3E}">
        <p14:creationId xmlns:p14="http://schemas.microsoft.com/office/powerpoint/2010/main" val="29672029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8269" y="2297652"/>
            <a:ext cx="6424798" cy="1143940"/>
          </a:xfrm>
        </p:spPr>
        <p:txBody>
          <a:bodyPr>
            <a:noAutofit/>
          </a:bodyPr>
          <a:lstStyle/>
          <a:p>
            <a:pPr algn="ctr">
              <a:lnSpc>
                <a:spcPct val="150000"/>
              </a:lnSpc>
            </a:pPr>
            <a:r>
              <a:rPr lang="en-US" sz="3600" dirty="0">
                <a:effectLst>
                  <a:outerShdw blurRad="38100" dist="38100" dir="2700000" algn="tl">
                    <a:srgbClr val="000000">
                      <a:alpha val="43137"/>
                    </a:srgbClr>
                  </a:outerShdw>
                </a:effectLst>
                <a:latin typeface="+mn-lt"/>
                <a:cs typeface="Aharoni" pitchFamily="2" charset="-79"/>
              </a:rPr>
              <a:t>How Formal is this Discussion?</a:t>
            </a:r>
          </a:p>
        </p:txBody>
      </p:sp>
    </p:spTree>
    <p:extLst>
      <p:ext uri="{BB962C8B-B14F-4D97-AF65-F5344CB8AC3E}">
        <p14:creationId xmlns:p14="http://schemas.microsoft.com/office/powerpoint/2010/main" val="24637303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08221" y="3061132"/>
            <a:ext cx="6424798" cy="1143940"/>
          </a:xfrm>
        </p:spPr>
        <p:txBody>
          <a:bodyPr>
            <a:normAutofit fontScale="90000"/>
          </a:bodyPr>
          <a:lstStyle/>
          <a:p>
            <a:pPr lvl="0"/>
            <a:r>
              <a:rPr lang="en-US" sz="2700" dirty="0"/>
              <a:t>Terry’s office is short-staffed because of a recent large turnover of employees.  As the Steward for the office, he has expressed concern about the matter and manager promised new employees were to be hired for the entry-level jobs.  Last week, three new employees showed up.  A couple of days later, Terry overheard the new employees in the supervisor’s office being briefed about parking policy, leave request issues, and frequency of performance ratings.</a:t>
            </a:r>
            <a:br>
              <a:rPr lang="en-US" dirty="0"/>
            </a:br>
            <a:endParaRPr lang="en-US" dirty="0"/>
          </a:p>
        </p:txBody>
      </p:sp>
      <p:sp>
        <p:nvSpPr>
          <p:cNvPr id="8" name="TextBox 7"/>
          <p:cNvSpPr txBox="1"/>
          <p:nvPr/>
        </p:nvSpPr>
        <p:spPr>
          <a:xfrm>
            <a:off x="4836992" y="639404"/>
            <a:ext cx="5715000" cy="584775"/>
          </a:xfrm>
          <a:prstGeom prst="rect">
            <a:avLst/>
          </a:prstGeom>
          <a:noFill/>
        </p:spPr>
        <p:txBody>
          <a:bodyPr wrap="square" rtlCol="0">
            <a:spAutoFit/>
          </a:bodyPr>
          <a:lstStyle/>
          <a:p>
            <a:r>
              <a:rPr lang="en-US" sz="3200" b="1" kern="0" dirty="0">
                <a:solidFill>
                  <a:srgbClr val="002060"/>
                </a:solidFill>
                <a:effectLst>
                  <a:outerShdw blurRad="38100" dist="38100" dir="2700000" algn="tl">
                    <a:srgbClr val="000000">
                      <a:alpha val="43137"/>
                    </a:srgbClr>
                  </a:outerShdw>
                </a:effectLst>
              </a:rPr>
              <a:t>Formal Discussions: Yes or No?</a:t>
            </a:r>
          </a:p>
        </p:txBody>
      </p:sp>
    </p:spTree>
    <p:extLst>
      <p:ext uri="{BB962C8B-B14F-4D97-AF65-F5344CB8AC3E}">
        <p14:creationId xmlns:p14="http://schemas.microsoft.com/office/powerpoint/2010/main" val="2542748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92354" y="2936844"/>
            <a:ext cx="6424798" cy="1143940"/>
          </a:xfrm>
        </p:spPr>
        <p:txBody>
          <a:bodyPr>
            <a:normAutofit fontScale="90000"/>
          </a:bodyPr>
          <a:lstStyle/>
          <a:p>
            <a:r>
              <a:rPr lang="en-US" sz="2200" dirty="0"/>
              <a:t>Susan is a Steward who works with David.  David has requested a meeting with the supervisor to review claims processing procedures since he’s having trouble doing them correctly.  Susan passes the supervisor’s office and sees David being “walked-through” the claims process by the supervisor.</a:t>
            </a:r>
            <a:br>
              <a:rPr lang="en-US" dirty="0"/>
            </a:br>
            <a:br>
              <a:rPr lang="en-US" dirty="0"/>
            </a:br>
            <a:endParaRPr lang="en-US" dirty="0"/>
          </a:p>
        </p:txBody>
      </p:sp>
      <p:sp>
        <p:nvSpPr>
          <p:cNvPr id="9" name="TextBox 8"/>
          <p:cNvSpPr txBox="1"/>
          <p:nvPr/>
        </p:nvSpPr>
        <p:spPr>
          <a:xfrm>
            <a:off x="4992354" y="1371448"/>
            <a:ext cx="5715000" cy="584775"/>
          </a:xfrm>
          <a:prstGeom prst="rect">
            <a:avLst/>
          </a:prstGeom>
          <a:noFill/>
        </p:spPr>
        <p:txBody>
          <a:bodyPr wrap="square" rtlCol="0">
            <a:spAutoFit/>
          </a:bodyPr>
          <a:lstStyle/>
          <a:p>
            <a:r>
              <a:rPr lang="en-US" sz="3200" b="1" kern="0" dirty="0">
                <a:solidFill>
                  <a:srgbClr val="002060"/>
                </a:solidFill>
                <a:effectLst>
                  <a:outerShdw blurRad="38100" dist="38100" dir="2700000" algn="tl">
                    <a:srgbClr val="000000">
                      <a:alpha val="43137"/>
                    </a:srgbClr>
                  </a:outerShdw>
                </a:effectLst>
              </a:rPr>
              <a:t>Formal Discussions: Yes or No?</a:t>
            </a:r>
          </a:p>
        </p:txBody>
      </p:sp>
    </p:spTree>
    <p:extLst>
      <p:ext uri="{BB962C8B-B14F-4D97-AF65-F5344CB8AC3E}">
        <p14:creationId xmlns:p14="http://schemas.microsoft.com/office/powerpoint/2010/main" val="13473692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81608" y="3123276"/>
            <a:ext cx="6424798" cy="1143940"/>
          </a:xfrm>
        </p:spPr>
        <p:txBody>
          <a:bodyPr>
            <a:normAutofit fontScale="90000"/>
          </a:bodyPr>
          <a:lstStyle/>
          <a:p>
            <a:pPr lvl="0"/>
            <a:r>
              <a:rPr lang="en-US" sz="2200" dirty="0"/>
              <a:t>One of the employee’s in Terry’s office has filed a grievance, without his assistance, over an annual leave denial.  One afternoon, Terry passes the supervisor’s office and hears him discussing the leave issue with the employee.</a:t>
            </a:r>
            <a:br>
              <a:rPr lang="en-US" dirty="0"/>
            </a:br>
            <a:br>
              <a:rPr lang="en-US" dirty="0"/>
            </a:br>
            <a:br>
              <a:rPr lang="en-US" dirty="0"/>
            </a:br>
            <a:endParaRPr lang="en-US" dirty="0"/>
          </a:p>
        </p:txBody>
      </p:sp>
      <p:sp>
        <p:nvSpPr>
          <p:cNvPr id="9" name="TextBox 8"/>
          <p:cNvSpPr txBox="1"/>
          <p:nvPr/>
        </p:nvSpPr>
        <p:spPr>
          <a:xfrm>
            <a:off x="5033638" y="1549153"/>
            <a:ext cx="5715000" cy="523220"/>
          </a:xfrm>
          <a:prstGeom prst="rect">
            <a:avLst/>
          </a:prstGeom>
          <a:noFill/>
        </p:spPr>
        <p:txBody>
          <a:bodyPr wrap="square" rtlCol="0">
            <a:spAutoFit/>
          </a:bodyPr>
          <a:lstStyle/>
          <a:p>
            <a:r>
              <a:rPr lang="en-US" sz="2800" b="1" kern="0" dirty="0">
                <a:solidFill>
                  <a:srgbClr val="002060"/>
                </a:solidFill>
                <a:effectLst>
                  <a:outerShdw blurRad="38100" dist="38100" dir="2700000" algn="tl">
                    <a:srgbClr val="000000">
                      <a:alpha val="43137"/>
                    </a:srgbClr>
                  </a:outerShdw>
                </a:effectLst>
              </a:rPr>
              <a:t>Formal Discussions: Yes or No?</a:t>
            </a:r>
          </a:p>
        </p:txBody>
      </p:sp>
    </p:spTree>
    <p:extLst>
      <p:ext uri="{BB962C8B-B14F-4D97-AF65-F5344CB8AC3E}">
        <p14:creationId xmlns:p14="http://schemas.microsoft.com/office/powerpoint/2010/main" val="37414524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44302" y="3345217"/>
            <a:ext cx="6424798" cy="1143940"/>
          </a:xfrm>
        </p:spPr>
        <p:txBody>
          <a:bodyPr>
            <a:normAutofit fontScale="90000"/>
          </a:bodyPr>
          <a:lstStyle/>
          <a:p>
            <a:pPr lvl="0"/>
            <a:r>
              <a:rPr lang="en-US" sz="2200" b="0" dirty="0">
                <a:latin typeface="+mn-lt"/>
              </a:rPr>
              <a:t>Dawn is representing an employee in a performance appraisal grievance.  The grievance wasn’t resolved and is scheduled for hearing at arbitration.  Two weeks before the hearing, the grievant, Robert, tells Susan that the agency’s attorney called him.  Robert tells Susan the attorney asked about his performance and said from what he knew he wasn’t that good a worker.  He also told him that his case looked “weak.”  Robert says the agency’s attorney was rude to him and he wants Susan to speak with him about being more considerate.</a:t>
            </a:r>
            <a:br>
              <a:rPr lang="en-US" dirty="0"/>
            </a:br>
            <a:br>
              <a:rPr lang="en-US" dirty="0"/>
            </a:br>
            <a:br>
              <a:rPr lang="en-US" dirty="0"/>
            </a:br>
            <a:endParaRPr lang="en-US" dirty="0"/>
          </a:p>
        </p:txBody>
      </p:sp>
      <p:sp>
        <p:nvSpPr>
          <p:cNvPr id="9" name="TextBox 8"/>
          <p:cNvSpPr txBox="1"/>
          <p:nvPr/>
        </p:nvSpPr>
        <p:spPr>
          <a:xfrm>
            <a:off x="4940512" y="979503"/>
            <a:ext cx="5715000" cy="584775"/>
          </a:xfrm>
          <a:prstGeom prst="rect">
            <a:avLst/>
          </a:prstGeom>
          <a:noFill/>
        </p:spPr>
        <p:txBody>
          <a:bodyPr wrap="square" rtlCol="0">
            <a:spAutoFit/>
          </a:bodyPr>
          <a:lstStyle/>
          <a:p>
            <a:r>
              <a:rPr lang="en-US" sz="3200" b="1" kern="0" dirty="0">
                <a:solidFill>
                  <a:srgbClr val="002060"/>
                </a:solidFill>
                <a:effectLst>
                  <a:outerShdw blurRad="38100" dist="38100" dir="2700000" algn="tl">
                    <a:srgbClr val="000000">
                      <a:alpha val="43137"/>
                    </a:srgbClr>
                  </a:outerShdw>
                </a:effectLst>
              </a:rPr>
              <a:t>Formal Discussions: Yes or No?</a:t>
            </a:r>
          </a:p>
        </p:txBody>
      </p:sp>
    </p:spTree>
    <p:extLst>
      <p:ext uri="{BB962C8B-B14F-4D97-AF65-F5344CB8AC3E}">
        <p14:creationId xmlns:p14="http://schemas.microsoft.com/office/powerpoint/2010/main" val="1486478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and Resources</a:t>
            </a:r>
          </a:p>
        </p:txBody>
      </p:sp>
      <p:sp>
        <p:nvSpPr>
          <p:cNvPr id="3" name="Content Placeholder 2"/>
          <p:cNvSpPr>
            <a:spLocks noGrp="1"/>
          </p:cNvSpPr>
          <p:nvPr>
            <p:ph idx="1"/>
          </p:nvPr>
        </p:nvSpPr>
        <p:spPr/>
        <p:txBody>
          <a:bodyPr/>
          <a:lstStyle/>
          <a:p>
            <a:r>
              <a:rPr lang="en-US" dirty="0">
                <a:solidFill>
                  <a:schemeClr val="accent5">
                    <a:lumMod val="50000"/>
                  </a:schemeClr>
                </a:solidFill>
              </a:rPr>
              <a:t>What Must a Steward Know?</a:t>
            </a:r>
          </a:p>
          <a:p>
            <a:pPr marL="0" indent="0">
              <a:buNone/>
            </a:pPr>
            <a:endParaRPr lang="en-US" dirty="0">
              <a:solidFill>
                <a:schemeClr val="accent5">
                  <a:lumMod val="50000"/>
                </a:schemeClr>
              </a:solidFill>
            </a:endParaRPr>
          </a:p>
          <a:p>
            <a:r>
              <a:rPr lang="en-US" dirty="0">
                <a:solidFill>
                  <a:schemeClr val="accent5">
                    <a:lumMod val="50000"/>
                  </a:schemeClr>
                </a:solidFill>
              </a:rPr>
              <a:t>What Materials Does a Steward Need?</a:t>
            </a:r>
          </a:p>
          <a:p>
            <a:endParaRPr lang="en-US" dirty="0"/>
          </a:p>
        </p:txBody>
      </p:sp>
    </p:spTree>
    <p:extLst>
      <p:ext uri="{BB962C8B-B14F-4D97-AF65-F5344CB8AC3E}">
        <p14:creationId xmlns:p14="http://schemas.microsoft.com/office/powerpoint/2010/main" val="13802787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5" y="356550"/>
            <a:ext cx="12192000" cy="1152653"/>
          </a:xfrm>
        </p:spPr>
        <p:txBody>
          <a:bodyPr>
            <a:noAutofit/>
          </a:bodyPr>
          <a:lstStyle/>
          <a:p>
            <a:pPr algn="ctr">
              <a:lnSpc>
                <a:spcPct val="150000"/>
              </a:lnSpc>
            </a:pPr>
            <a:r>
              <a:rPr lang="en-US" sz="4400" dirty="0">
                <a:effectLst>
                  <a:outerShdw blurRad="38100" dist="38100" dir="2700000" algn="tl">
                    <a:srgbClr val="000000">
                      <a:alpha val="43137"/>
                    </a:srgbClr>
                  </a:outerShdw>
                </a:effectLst>
                <a:latin typeface="+mn-lt"/>
                <a:cs typeface="Aharoni" pitchFamily="2" charset="-79"/>
              </a:rPr>
              <a:t>Investigatory Examinations</a:t>
            </a:r>
            <a:r>
              <a:rPr lang="en-US" sz="4800" i="1" dirty="0">
                <a:solidFill>
                  <a:srgbClr val="FFFF00"/>
                </a:solidFill>
                <a:effectLst>
                  <a:outerShdw blurRad="38100" dist="38100" dir="2700000" algn="tl">
                    <a:srgbClr val="000000">
                      <a:alpha val="43137"/>
                    </a:srgbClr>
                  </a:outerShdw>
                </a:effectLst>
                <a:latin typeface="+mn-lt"/>
                <a:cs typeface="Aharoni" pitchFamily="2" charset="-79"/>
              </a:rPr>
              <a:t>(</a:t>
            </a:r>
            <a:r>
              <a:rPr lang="en-US" sz="4400" i="1" dirty="0">
                <a:solidFill>
                  <a:srgbClr val="FFFF00"/>
                </a:solidFill>
                <a:effectLst>
                  <a:outerShdw blurRad="38100" dist="38100" dir="2700000" algn="tl">
                    <a:srgbClr val="000000">
                      <a:alpha val="43137"/>
                    </a:srgbClr>
                  </a:outerShdw>
                </a:effectLst>
                <a:latin typeface="+mn-lt"/>
                <a:cs typeface="Aharoni" pitchFamily="2" charset="-79"/>
              </a:rPr>
              <a:t>Weingarten Rights)</a:t>
            </a:r>
          </a:p>
        </p:txBody>
      </p:sp>
      <p:sp>
        <p:nvSpPr>
          <p:cNvPr id="7" name="Slide Number Placeholder 6"/>
          <p:cNvSpPr>
            <a:spLocks noGrp="1"/>
          </p:cNvSpPr>
          <p:nvPr>
            <p:ph type="sldNum" sz="quarter" idx="4294967295"/>
          </p:nvPr>
        </p:nvSpPr>
        <p:spPr>
          <a:xfrm>
            <a:off x="11507788" y="6042025"/>
            <a:ext cx="684212" cy="365125"/>
          </a:xfrm>
        </p:spPr>
        <p:txBody>
          <a:bodyPr/>
          <a:lstStyle/>
          <a:p>
            <a:pPr>
              <a:defRPr/>
            </a:pPr>
            <a:fld id="{58A7275B-1B29-4173-BE33-CA1560F2817B}" type="slidenum">
              <a:rPr lang="en-US" sz="1800" kern="0">
                <a:solidFill>
                  <a:srgbClr val="002060"/>
                </a:solidFill>
              </a:rPr>
              <a:pPr>
                <a:defRPr/>
              </a:pPr>
              <a:t>80</a:t>
            </a:fld>
            <a:endParaRPr lang="en-US" sz="1800" kern="0" dirty="0">
              <a:solidFill>
                <a:srgbClr val="002060"/>
              </a:solidFill>
            </a:endParaRPr>
          </a:p>
        </p:txBody>
      </p:sp>
      <p:pic>
        <p:nvPicPr>
          <p:cNvPr id="8" name="Picture 7"/>
          <p:cNvPicPr>
            <a:picLocks noChangeAspect="1"/>
          </p:cNvPicPr>
          <p:nvPr/>
        </p:nvPicPr>
        <p:blipFill>
          <a:blip r:embed="rId3"/>
          <a:stretch>
            <a:fillRect/>
          </a:stretch>
        </p:blipFill>
        <p:spPr>
          <a:xfrm>
            <a:off x="3737179" y="1509203"/>
            <a:ext cx="4362899" cy="5126408"/>
          </a:xfrm>
          <a:prstGeom prst="rect">
            <a:avLst/>
          </a:prstGeom>
        </p:spPr>
      </p:pic>
    </p:spTree>
    <p:extLst>
      <p:ext uri="{BB962C8B-B14F-4D97-AF65-F5344CB8AC3E}">
        <p14:creationId xmlns:p14="http://schemas.microsoft.com/office/powerpoint/2010/main" val="42830173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3823316" y="3476672"/>
            <a:ext cx="6923088" cy="913266"/>
          </a:xfrm>
        </p:spPr>
        <p:txBody>
          <a:bodyPr>
            <a:normAutofit fontScale="55000" lnSpcReduction="20000"/>
          </a:bodyPr>
          <a:lstStyle/>
          <a:p>
            <a:r>
              <a:rPr lang="en-US" dirty="0">
                <a:hlinkClick r:id="rId2"/>
              </a:rPr>
              <a:t>https://youtu.be/s8gmmx9eXI?list=PLBBBwx0b96b6x6tboZEbTVWplu7rhPQZs</a:t>
            </a:r>
            <a:endParaRPr lang="en-US" dirty="0"/>
          </a:p>
        </p:txBody>
      </p:sp>
      <p:sp>
        <p:nvSpPr>
          <p:cNvPr id="2" name="Title 1"/>
          <p:cNvSpPr>
            <a:spLocks noGrp="1"/>
          </p:cNvSpPr>
          <p:nvPr>
            <p:ph type="title" idx="4294967295"/>
          </p:nvPr>
        </p:nvSpPr>
        <p:spPr>
          <a:xfrm>
            <a:off x="3249227" y="1719308"/>
            <a:ext cx="8596313" cy="1320800"/>
          </a:xfrm>
        </p:spPr>
        <p:txBody>
          <a:bodyPr/>
          <a:lstStyle/>
          <a:p>
            <a:r>
              <a:rPr lang="en-US" dirty="0"/>
              <a:t>OPEIU/Washington Council of Labor</a:t>
            </a:r>
            <a:br>
              <a:rPr lang="en-US" dirty="0"/>
            </a:br>
            <a:r>
              <a:rPr lang="en-US" dirty="0"/>
              <a:t>Training on Weingarten</a:t>
            </a:r>
          </a:p>
        </p:txBody>
      </p:sp>
    </p:spTree>
    <p:extLst>
      <p:ext uri="{BB962C8B-B14F-4D97-AF65-F5344CB8AC3E}">
        <p14:creationId xmlns:p14="http://schemas.microsoft.com/office/powerpoint/2010/main" val="32656417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58609" y="804723"/>
            <a:ext cx="8229600" cy="762000"/>
          </a:xfrm>
        </p:spPr>
        <p:txBody>
          <a:bodyPr>
            <a:noAutofit/>
          </a:bodyPr>
          <a:lstStyle/>
          <a:p>
            <a:pPr algn="ctr">
              <a:lnSpc>
                <a:spcPct val="150000"/>
              </a:lnSpc>
            </a:pPr>
            <a:r>
              <a:rPr lang="en-US" sz="3600" dirty="0">
                <a:effectLst>
                  <a:outerShdw blurRad="38100" dist="38100" dir="2700000" algn="tl">
                    <a:srgbClr val="000000">
                      <a:alpha val="43137"/>
                    </a:srgbClr>
                  </a:outerShdw>
                </a:effectLst>
                <a:latin typeface="+mn-lt"/>
                <a:cs typeface="Aharoni" pitchFamily="2" charset="-79"/>
              </a:rPr>
              <a:t>FLRA Factors</a:t>
            </a:r>
          </a:p>
        </p:txBody>
      </p:sp>
      <p:sp>
        <p:nvSpPr>
          <p:cNvPr id="5" name="TextBox 4"/>
          <p:cNvSpPr txBox="1"/>
          <p:nvPr/>
        </p:nvSpPr>
        <p:spPr>
          <a:xfrm>
            <a:off x="3514078" y="1694049"/>
            <a:ext cx="7467600" cy="4216539"/>
          </a:xfrm>
          <a:prstGeom prst="rect">
            <a:avLst/>
          </a:prstGeom>
          <a:noFill/>
        </p:spPr>
        <p:txBody>
          <a:bodyPr wrap="square" rtlCol="0">
            <a:spAutoFit/>
          </a:bodyPr>
          <a:lstStyle/>
          <a:p>
            <a:pPr marL="0" lvl="1">
              <a:defRPr/>
            </a:pPr>
            <a:r>
              <a:rPr lang="en-US" sz="2800" kern="0" dirty="0">
                <a:solidFill>
                  <a:srgbClr val="002060"/>
                </a:solidFill>
                <a:cs typeface="Calibri" pitchFamily="34" charset="0"/>
              </a:rPr>
              <a:t>The following factors determine if a meeting is an investigatory examination:</a:t>
            </a:r>
          </a:p>
          <a:p>
            <a:pPr marL="0" lvl="1">
              <a:defRPr/>
            </a:pPr>
            <a:endParaRPr lang="en-US" sz="1050" kern="0" dirty="0">
              <a:solidFill>
                <a:srgbClr val="002060"/>
              </a:solidFill>
              <a:cs typeface="Calibri" pitchFamily="34" charset="0"/>
            </a:endParaRPr>
          </a:p>
          <a:p>
            <a:pPr marL="800100" lvl="1" indent="-342900">
              <a:buFont typeface="+mj-lt"/>
              <a:buAutoNum type="arabicPeriod"/>
              <a:defRPr/>
            </a:pPr>
            <a:r>
              <a:rPr lang="en-US" sz="2800" kern="0" dirty="0">
                <a:solidFill>
                  <a:srgbClr val="002060"/>
                </a:solidFill>
                <a:cs typeface="Calibri" pitchFamily="34" charset="0"/>
              </a:rPr>
              <a:t>Designed to </a:t>
            </a:r>
            <a:r>
              <a:rPr lang="en-US" sz="2800" u="sng" kern="0" dirty="0">
                <a:solidFill>
                  <a:srgbClr val="002060"/>
                </a:solidFill>
                <a:cs typeface="Calibri" pitchFamily="34" charset="0"/>
              </a:rPr>
              <a:t>ask questions and solicit information </a:t>
            </a:r>
            <a:r>
              <a:rPr lang="en-US" sz="2800" kern="0" dirty="0">
                <a:solidFill>
                  <a:srgbClr val="002060"/>
                </a:solidFill>
                <a:cs typeface="Calibri" pitchFamily="34" charset="0"/>
              </a:rPr>
              <a:t>from the employee</a:t>
            </a:r>
          </a:p>
          <a:p>
            <a:pPr marL="800100" lvl="1" indent="-342900">
              <a:buFont typeface="+mj-lt"/>
              <a:buAutoNum type="arabicPeriod"/>
              <a:defRPr/>
            </a:pPr>
            <a:r>
              <a:rPr lang="en-US" sz="2800" kern="0" dirty="0">
                <a:solidFill>
                  <a:srgbClr val="002060"/>
                </a:solidFill>
                <a:cs typeface="Calibri" pitchFamily="34" charset="0"/>
              </a:rPr>
              <a:t>Conducted in a </a:t>
            </a:r>
            <a:r>
              <a:rPr lang="en-US" sz="2800" u="sng" kern="0" dirty="0">
                <a:solidFill>
                  <a:srgbClr val="002060"/>
                </a:solidFill>
                <a:cs typeface="Calibri" pitchFamily="34" charset="0"/>
              </a:rPr>
              <a:t>confrontational</a:t>
            </a:r>
            <a:r>
              <a:rPr lang="en-US" sz="2800" kern="0" dirty="0">
                <a:solidFill>
                  <a:srgbClr val="002060"/>
                </a:solidFill>
                <a:cs typeface="Calibri" pitchFamily="34" charset="0"/>
              </a:rPr>
              <a:t> manner</a:t>
            </a:r>
          </a:p>
          <a:p>
            <a:pPr marL="800100" lvl="1" indent="-342900">
              <a:buFont typeface="+mj-lt"/>
              <a:buAutoNum type="arabicPeriod"/>
              <a:defRPr/>
            </a:pPr>
            <a:r>
              <a:rPr lang="en-US" sz="2800" kern="0" dirty="0">
                <a:solidFill>
                  <a:srgbClr val="002060"/>
                </a:solidFill>
                <a:cs typeface="Calibri" pitchFamily="34" charset="0"/>
              </a:rPr>
              <a:t>Designed to </a:t>
            </a:r>
            <a:r>
              <a:rPr lang="en-US" sz="2800" u="sng" kern="0" dirty="0">
                <a:solidFill>
                  <a:srgbClr val="002060"/>
                </a:solidFill>
                <a:cs typeface="Calibri" pitchFamily="34" charset="0"/>
              </a:rPr>
              <a:t>secure an admission </a:t>
            </a:r>
            <a:r>
              <a:rPr lang="en-US" sz="2800" kern="0" dirty="0">
                <a:solidFill>
                  <a:srgbClr val="002060"/>
                </a:solidFill>
                <a:cs typeface="Calibri" pitchFamily="34" charset="0"/>
              </a:rPr>
              <a:t>from the employee of wrongdoing</a:t>
            </a:r>
          </a:p>
          <a:p>
            <a:pPr marL="800100" lvl="1" indent="-342900">
              <a:buFont typeface="+mj-lt"/>
              <a:buAutoNum type="arabicPeriod"/>
              <a:defRPr/>
            </a:pPr>
            <a:r>
              <a:rPr lang="en-US" sz="2800" kern="0" dirty="0">
                <a:solidFill>
                  <a:srgbClr val="002060"/>
                </a:solidFill>
                <a:cs typeface="Calibri" pitchFamily="34" charset="0"/>
              </a:rPr>
              <a:t>Requires the employee to </a:t>
            </a:r>
            <a:r>
              <a:rPr lang="en-US" sz="2800" u="sng" kern="0" dirty="0">
                <a:solidFill>
                  <a:srgbClr val="002060"/>
                </a:solidFill>
                <a:cs typeface="Calibri" pitchFamily="34" charset="0"/>
              </a:rPr>
              <a:t>explain his/her conduct</a:t>
            </a:r>
          </a:p>
        </p:txBody>
      </p:sp>
      <p:sp>
        <p:nvSpPr>
          <p:cNvPr id="8" name="TextBox 7"/>
          <p:cNvSpPr txBox="1"/>
          <p:nvPr/>
        </p:nvSpPr>
        <p:spPr>
          <a:xfrm>
            <a:off x="7654770" y="166491"/>
            <a:ext cx="5715000" cy="369332"/>
          </a:xfrm>
          <a:prstGeom prst="rect">
            <a:avLst/>
          </a:prstGeom>
          <a:noFill/>
        </p:spPr>
        <p:txBody>
          <a:bodyPr wrap="square" rtlCol="0">
            <a:spAutoFit/>
          </a:bodyPr>
          <a:lstStyle/>
          <a:p>
            <a:pPr>
              <a:defRPr/>
            </a:pPr>
            <a:r>
              <a:rPr lang="en-US" kern="0" dirty="0">
                <a:solidFill>
                  <a:srgbClr val="000000"/>
                </a:solidFill>
                <a:latin typeface="Berlin Sans FB" pitchFamily="34" charset="0"/>
              </a:rPr>
              <a:t>Problem Solver – Weingarten Rights</a:t>
            </a:r>
          </a:p>
        </p:txBody>
      </p:sp>
    </p:spTree>
    <p:extLst>
      <p:ext uri="{BB962C8B-B14F-4D97-AF65-F5344CB8AC3E}">
        <p14:creationId xmlns:p14="http://schemas.microsoft.com/office/powerpoint/2010/main" val="6288220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82813" y="747882"/>
            <a:ext cx="8229600" cy="762000"/>
          </a:xfrm>
        </p:spPr>
        <p:txBody>
          <a:bodyPr>
            <a:noAutofit/>
          </a:bodyPr>
          <a:lstStyle/>
          <a:p>
            <a:pPr algn="ctr"/>
            <a:r>
              <a:rPr lang="en-US" sz="3600" dirty="0">
                <a:effectLst>
                  <a:outerShdw blurRad="38100" dist="38100" dir="2700000" algn="tl">
                    <a:srgbClr val="000000">
                      <a:alpha val="43137"/>
                    </a:srgbClr>
                  </a:outerShdw>
                </a:effectLst>
                <a:latin typeface="+mn-lt"/>
                <a:cs typeface="Aharoni" pitchFamily="2" charset="-79"/>
              </a:rPr>
              <a:t>Investigatory Examination</a:t>
            </a:r>
            <a:br>
              <a:rPr lang="en-US" sz="3600" dirty="0">
                <a:effectLst>
                  <a:outerShdw blurRad="38100" dist="38100" dir="2700000" algn="tl">
                    <a:srgbClr val="000000">
                      <a:alpha val="43137"/>
                    </a:srgbClr>
                  </a:outerShdw>
                </a:effectLst>
                <a:latin typeface="+mn-lt"/>
                <a:cs typeface="Aharoni" pitchFamily="2" charset="-79"/>
              </a:rPr>
            </a:br>
            <a:r>
              <a:rPr lang="en-US" sz="3600" dirty="0">
                <a:effectLst>
                  <a:outerShdw blurRad="38100" dist="38100" dir="2700000" algn="tl">
                    <a:srgbClr val="000000">
                      <a:alpha val="43137"/>
                    </a:srgbClr>
                  </a:outerShdw>
                </a:effectLst>
                <a:latin typeface="+mn-lt"/>
                <a:cs typeface="Aharoni" pitchFamily="2" charset="-79"/>
              </a:rPr>
              <a:t>(</a:t>
            </a:r>
            <a:r>
              <a:rPr lang="en-US" sz="3600" i="1" dirty="0">
                <a:effectLst>
                  <a:outerShdw blurRad="38100" dist="38100" dir="2700000" algn="tl">
                    <a:srgbClr val="000000">
                      <a:alpha val="43137"/>
                    </a:srgbClr>
                  </a:outerShdw>
                </a:effectLst>
                <a:latin typeface="+mn-lt"/>
                <a:cs typeface="Aharoni" pitchFamily="2" charset="-79"/>
              </a:rPr>
              <a:t>Weingarten</a:t>
            </a:r>
            <a:r>
              <a:rPr lang="en-US" sz="3600" dirty="0">
                <a:effectLst>
                  <a:outerShdw blurRad="38100" dist="38100" dir="2700000" algn="tl">
                    <a:srgbClr val="000000">
                      <a:alpha val="43137"/>
                    </a:srgbClr>
                  </a:outerShdw>
                </a:effectLst>
                <a:latin typeface="+mn-lt"/>
                <a:cs typeface="Aharoni" pitchFamily="2" charset="-79"/>
              </a:rPr>
              <a:t>) Rules</a:t>
            </a:r>
          </a:p>
        </p:txBody>
      </p:sp>
      <p:sp>
        <p:nvSpPr>
          <p:cNvPr id="5" name="TextBox 4"/>
          <p:cNvSpPr txBox="1"/>
          <p:nvPr/>
        </p:nvSpPr>
        <p:spPr>
          <a:xfrm>
            <a:off x="3985334" y="1857841"/>
            <a:ext cx="6705600" cy="3970318"/>
          </a:xfrm>
          <a:prstGeom prst="rect">
            <a:avLst/>
          </a:prstGeom>
          <a:noFill/>
        </p:spPr>
        <p:txBody>
          <a:bodyPr wrap="square" rtlCol="0">
            <a:spAutoFit/>
          </a:bodyPr>
          <a:lstStyle/>
          <a:p>
            <a:pPr>
              <a:defRPr/>
            </a:pPr>
            <a:r>
              <a:rPr lang="en-US" sz="2800" b="1" u="sng" kern="0" dirty="0">
                <a:solidFill>
                  <a:srgbClr val="002060"/>
                </a:solidFill>
                <a:effectLst>
                  <a:outerShdw blurRad="38100" dist="38100" dir="2700000" algn="tl">
                    <a:srgbClr val="000000">
                      <a:alpha val="43137"/>
                    </a:srgbClr>
                  </a:outerShdw>
                </a:effectLst>
                <a:cs typeface="Calibri" pitchFamily="34" charset="0"/>
              </a:rPr>
              <a:t>Rule 1</a:t>
            </a:r>
            <a:r>
              <a:rPr lang="en-US" sz="2800" b="1" kern="0" dirty="0">
                <a:solidFill>
                  <a:srgbClr val="002060"/>
                </a:solidFill>
                <a:effectLst>
                  <a:outerShdw blurRad="38100" dist="38100" dir="2700000" algn="tl">
                    <a:srgbClr val="000000">
                      <a:alpha val="43137"/>
                    </a:srgbClr>
                  </a:outerShdw>
                </a:effectLst>
                <a:cs typeface="Calibri" pitchFamily="34" charset="0"/>
              </a:rPr>
              <a:t>: </a:t>
            </a:r>
          </a:p>
          <a:p>
            <a:pPr marL="800100" lvl="1" indent="-342900">
              <a:buFont typeface="Arial"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Investigatory examination</a:t>
            </a:r>
          </a:p>
          <a:p>
            <a:pPr>
              <a:defRPr/>
            </a:pPr>
            <a:endParaRPr lang="en-US" sz="1400" b="1" kern="0" dirty="0">
              <a:solidFill>
                <a:srgbClr val="002060"/>
              </a:solidFill>
              <a:effectLst>
                <a:outerShdw blurRad="38100" dist="38100" dir="2700000" algn="tl">
                  <a:srgbClr val="000000">
                    <a:alpha val="43137"/>
                  </a:srgbClr>
                </a:outerShdw>
              </a:effectLst>
              <a:cs typeface="Calibri" pitchFamily="34" charset="0"/>
            </a:endParaRPr>
          </a:p>
          <a:p>
            <a:pPr>
              <a:defRPr/>
            </a:pPr>
            <a:r>
              <a:rPr lang="en-US" sz="2800" b="1" u="sng" kern="0" dirty="0">
                <a:solidFill>
                  <a:srgbClr val="002060"/>
                </a:solidFill>
                <a:effectLst>
                  <a:outerShdw blurRad="38100" dist="38100" dir="2700000" algn="tl">
                    <a:srgbClr val="000000">
                      <a:alpha val="43137"/>
                    </a:srgbClr>
                  </a:outerShdw>
                </a:effectLst>
                <a:cs typeface="Calibri" pitchFamily="34" charset="0"/>
              </a:rPr>
              <a:t>Rule 2</a:t>
            </a:r>
            <a:r>
              <a:rPr lang="en-US" sz="2800" b="1" kern="0" dirty="0">
                <a:solidFill>
                  <a:srgbClr val="002060"/>
                </a:solidFill>
                <a:effectLst>
                  <a:outerShdw blurRad="38100" dist="38100" dir="2700000" algn="tl">
                    <a:srgbClr val="000000">
                      <a:alpha val="43137"/>
                    </a:srgbClr>
                  </a:outerShdw>
                </a:effectLst>
                <a:cs typeface="Calibri" pitchFamily="34" charset="0"/>
              </a:rPr>
              <a:t>:  </a:t>
            </a:r>
            <a:endParaRPr lang="en-US" sz="2800" kern="0" dirty="0">
              <a:solidFill>
                <a:srgbClr val="002060"/>
              </a:solidFill>
              <a:effectLst>
                <a:outerShdw blurRad="38100" dist="38100" dir="2700000" algn="tl">
                  <a:srgbClr val="000000">
                    <a:alpha val="43137"/>
                  </a:srgbClr>
                </a:outerShdw>
              </a:effectLst>
              <a:cs typeface="Calibri" pitchFamily="34" charset="0"/>
            </a:endParaRPr>
          </a:p>
          <a:p>
            <a:pPr marL="800100" lvl="1" indent="-342900">
              <a:buFont typeface="Arial"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Grant and delay </a:t>
            </a:r>
          </a:p>
          <a:p>
            <a:pPr marL="800100" lvl="1" indent="-342900">
              <a:buFont typeface="Arial"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Deny and end</a:t>
            </a:r>
          </a:p>
          <a:p>
            <a:pPr marL="800100" lvl="1" indent="-342900">
              <a:buFont typeface="Arial"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Give a choice</a:t>
            </a:r>
          </a:p>
          <a:p>
            <a:pPr marL="1257300" lvl="2" indent="-342900">
              <a:buFont typeface="Arial"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Continue without representation or end the interview</a:t>
            </a:r>
          </a:p>
          <a:p>
            <a:pPr marL="0" lvl="1">
              <a:defRPr/>
            </a:pPr>
            <a:endParaRPr lang="en-US" sz="1400" kern="0" dirty="0">
              <a:solidFill>
                <a:srgbClr val="FFFF00"/>
              </a:solidFill>
              <a:cs typeface="Calibri" pitchFamily="34" charset="0"/>
            </a:endParaRPr>
          </a:p>
        </p:txBody>
      </p:sp>
      <p:sp>
        <p:nvSpPr>
          <p:cNvPr id="8" name="TextBox 7"/>
          <p:cNvSpPr txBox="1"/>
          <p:nvPr/>
        </p:nvSpPr>
        <p:spPr>
          <a:xfrm>
            <a:off x="7663648" y="209462"/>
            <a:ext cx="5715000" cy="369332"/>
          </a:xfrm>
          <a:prstGeom prst="rect">
            <a:avLst/>
          </a:prstGeom>
          <a:noFill/>
        </p:spPr>
        <p:txBody>
          <a:bodyPr wrap="square" rtlCol="0">
            <a:spAutoFit/>
          </a:bodyPr>
          <a:lstStyle/>
          <a:p>
            <a:pPr>
              <a:defRPr/>
            </a:pPr>
            <a:r>
              <a:rPr lang="en-US" kern="0" dirty="0">
                <a:solidFill>
                  <a:srgbClr val="000000"/>
                </a:solidFill>
                <a:latin typeface="Berlin Sans FB" pitchFamily="34" charset="0"/>
              </a:rPr>
              <a:t>Problem Solver – Weingarten Rights</a:t>
            </a:r>
          </a:p>
        </p:txBody>
      </p:sp>
    </p:spTree>
    <p:extLst>
      <p:ext uri="{BB962C8B-B14F-4D97-AF65-F5344CB8AC3E}">
        <p14:creationId xmlns:p14="http://schemas.microsoft.com/office/powerpoint/2010/main" val="3696388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66656" y="1654946"/>
            <a:ext cx="8229600" cy="762000"/>
          </a:xfrm>
        </p:spPr>
        <p:txBody>
          <a:bodyPr>
            <a:noAutofit/>
          </a:bodyPr>
          <a:lstStyle/>
          <a:p>
            <a:pPr algn="ctr">
              <a:lnSpc>
                <a:spcPct val="150000"/>
              </a:lnSpc>
            </a:pPr>
            <a:r>
              <a:rPr lang="en-US" sz="3600" dirty="0">
                <a:effectLst>
                  <a:outerShdw blurRad="38100" dist="38100" dir="2700000" algn="tl">
                    <a:srgbClr val="000000">
                      <a:alpha val="43137"/>
                    </a:srgbClr>
                  </a:outerShdw>
                </a:effectLst>
                <a:latin typeface="+mn-lt"/>
                <a:cs typeface="Aharoni" pitchFamily="2" charset="-79"/>
              </a:rPr>
              <a:t>Weingarten Rules</a:t>
            </a:r>
          </a:p>
        </p:txBody>
      </p:sp>
      <p:sp>
        <p:nvSpPr>
          <p:cNvPr id="5" name="TextBox 4"/>
          <p:cNvSpPr txBox="1"/>
          <p:nvPr/>
        </p:nvSpPr>
        <p:spPr>
          <a:xfrm>
            <a:off x="4160668" y="2475159"/>
            <a:ext cx="7467600" cy="1169551"/>
          </a:xfrm>
          <a:prstGeom prst="rect">
            <a:avLst/>
          </a:prstGeom>
          <a:noFill/>
        </p:spPr>
        <p:txBody>
          <a:bodyPr wrap="square" rtlCol="0">
            <a:spAutoFit/>
          </a:bodyPr>
          <a:lstStyle/>
          <a:p>
            <a:pPr marL="0" lvl="1">
              <a:defRPr/>
            </a:pPr>
            <a:endParaRPr lang="en-US" sz="1400" kern="0" dirty="0">
              <a:solidFill>
                <a:srgbClr val="FFFF00"/>
              </a:solidFill>
              <a:cs typeface="Calibri" pitchFamily="34" charset="0"/>
            </a:endParaRPr>
          </a:p>
          <a:p>
            <a:pPr>
              <a:defRPr/>
            </a:pPr>
            <a:r>
              <a:rPr lang="en-US" sz="2800" b="1" u="sng" kern="0" dirty="0">
                <a:solidFill>
                  <a:srgbClr val="002060"/>
                </a:solidFill>
                <a:cs typeface="Calibri" pitchFamily="34" charset="0"/>
              </a:rPr>
              <a:t>Rule 3</a:t>
            </a:r>
            <a:r>
              <a:rPr lang="en-US" sz="2800" b="1" kern="0" dirty="0">
                <a:solidFill>
                  <a:srgbClr val="002060"/>
                </a:solidFill>
                <a:cs typeface="Calibri" pitchFamily="34" charset="0"/>
              </a:rPr>
              <a:t>:  </a:t>
            </a:r>
            <a:r>
              <a:rPr lang="en-US" sz="2800" kern="0" dirty="0">
                <a:solidFill>
                  <a:srgbClr val="002060"/>
                </a:solidFill>
                <a:effectLst>
                  <a:outerShdw blurRad="38100" dist="38100" dir="2700000" algn="tl">
                    <a:srgbClr val="000000">
                      <a:alpha val="43137"/>
                    </a:srgbClr>
                  </a:outerShdw>
                </a:effectLst>
                <a:cs typeface="Calibri" pitchFamily="34" charset="0"/>
              </a:rPr>
              <a:t>Refusal to honor the request =</a:t>
            </a:r>
          </a:p>
          <a:p>
            <a:pPr marL="1371600" indent="-1371600">
              <a:defRPr/>
            </a:pPr>
            <a:r>
              <a:rPr lang="en-US" sz="2800" kern="0" dirty="0">
                <a:solidFill>
                  <a:srgbClr val="002060"/>
                </a:solidFill>
                <a:effectLst>
                  <a:outerShdw blurRad="38100" dist="38100" dir="2700000" algn="tl">
                    <a:srgbClr val="000000">
                      <a:alpha val="43137"/>
                    </a:srgbClr>
                  </a:outerShdw>
                </a:effectLst>
                <a:cs typeface="Calibri" pitchFamily="34" charset="0"/>
              </a:rPr>
              <a:t>	Unfair Labor Practice (ULP)</a:t>
            </a:r>
          </a:p>
        </p:txBody>
      </p:sp>
      <p:sp>
        <p:nvSpPr>
          <p:cNvPr id="8" name="TextBox 7"/>
          <p:cNvSpPr txBox="1"/>
          <p:nvPr/>
        </p:nvSpPr>
        <p:spPr>
          <a:xfrm>
            <a:off x="7894468" y="316467"/>
            <a:ext cx="5715000" cy="369332"/>
          </a:xfrm>
          <a:prstGeom prst="rect">
            <a:avLst/>
          </a:prstGeom>
          <a:noFill/>
        </p:spPr>
        <p:txBody>
          <a:bodyPr wrap="square" rtlCol="0">
            <a:spAutoFit/>
          </a:bodyPr>
          <a:lstStyle/>
          <a:p>
            <a:pPr>
              <a:defRPr/>
            </a:pPr>
            <a:r>
              <a:rPr lang="en-US" kern="0" dirty="0">
                <a:solidFill>
                  <a:srgbClr val="000000"/>
                </a:solidFill>
                <a:latin typeface="Berlin Sans FB" pitchFamily="34" charset="0"/>
              </a:rPr>
              <a:t>Problem Solver – Weingarten Rights</a:t>
            </a:r>
          </a:p>
        </p:txBody>
      </p:sp>
    </p:spTree>
    <p:extLst>
      <p:ext uri="{BB962C8B-B14F-4D97-AF65-F5344CB8AC3E}">
        <p14:creationId xmlns:p14="http://schemas.microsoft.com/office/powerpoint/2010/main" val="20912622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40785"/>
            <a:ext cx="12192000" cy="1435966"/>
          </a:xfrm>
        </p:spPr>
        <p:txBody>
          <a:bodyPr>
            <a:noAutofit/>
          </a:bodyPr>
          <a:lstStyle/>
          <a:p>
            <a:pPr algn="ctr">
              <a:lnSpc>
                <a:spcPct val="150000"/>
              </a:lnSpc>
            </a:pPr>
            <a:r>
              <a:rPr lang="en-US" sz="6600" b="1" dirty="0">
                <a:solidFill>
                  <a:srgbClr val="002060"/>
                </a:solidFill>
                <a:effectLst>
                  <a:outerShdw blurRad="38100" dist="38100" dir="2700000" algn="tl">
                    <a:srgbClr val="000000">
                      <a:alpha val="43137"/>
                    </a:srgbClr>
                  </a:outerShdw>
                </a:effectLst>
                <a:latin typeface="+mn-lt"/>
                <a:cs typeface="Aharoni" pitchFamily="2" charset="-79"/>
              </a:rPr>
              <a:t>Weingarten or Not</a:t>
            </a:r>
          </a:p>
        </p:txBody>
      </p:sp>
      <p:sp>
        <p:nvSpPr>
          <p:cNvPr id="8" name="TextBox 7"/>
          <p:cNvSpPr txBox="1"/>
          <p:nvPr/>
        </p:nvSpPr>
        <p:spPr>
          <a:xfrm>
            <a:off x="8151920" y="312324"/>
            <a:ext cx="5715000" cy="369332"/>
          </a:xfrm>
          <a:prstGeom prst="rect">
            <a:avLst/>
          </a:prstGeom>
          <a:noFill/>
        </p:spPr>
        <p:txBody>
          <a:bodyPr wrap="square" rtlCol="0">
            <a:spAutoFit/>
          </a:bodyPr>
          <a:lstStyle/>
          <a:p>
            <a:pPr>
              <a:defRPr/>
            </a:pPr>
            <a:r>
              <a:rPr lang="en-US" kern="0" dirty="0">
                <a:solidFill>
                  <a:srgbClr val="000000"/>
                </a:solidFill>
                <a:latin typeface="Berlin Sans FB" pitchFamily="34" charset="0"/>
              </a:rPr>
              <a:t>Problem Solver – Weingarten Rights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604" y="1392990"/>
            <a:ext cx="3266792" cy="326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10484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3690151" y="2210832"/>
            <a:ext cx="6923088" cy="2849439"/>
          </a:xfrm>
        </p:spPr>
        <p:txBody>
          <a:bodyPr>
            <a:normAutofit fontScale="62500" lnSpcReduction="20000"/>
          </a:bodyPr>
          <a:lstStyle/>
          <a:p>
            <a:pPr marL="0" indent="0">
              <a:buNone/>
            </a:pPr>
            <a:r>
              <a:rPr lang="en-US" sz="3600" dirty="0"/>
              <a:t>Last week, Malcolm had a verbal disagreement with his manager over an assignment.  While he was walking to his desk today after lunch, the supervisor called Malcolm into his office to discuss the incident.   </a:t>
            </a:r>
          </a:p>
          <a:p>
            <a:pPr marL="0" indent="0">
              <a:buNone/>
            </a:pPr>
            <a:r>
              <a:rPr lang="en-US" sz="3600" dirty="0"/>
              <a:t>During the course of the conversation, Malcolm asks for a Union Representative to attend the meeting.  The supervisor refuses.  </a:t>
            </a:r>
            <a:r>
              <a:rPr lang="en-US" sz="3600" i="1" dirty="0"/>
              <a:t>Is this a violation of his Weingarten Rights?  </a:t>
            </a:r>
          </a:p>
          <a:p>
            <a:pPr marL="0" indent="0">
              <a:buNone/>
            </a:pPr>
            <a:r>
              <a:rPr lang="en-US" sz="3600" i="1" dirty="0"/>
              <a:t>What if anything should Malcolm do?</a:t>
            </a:r>
          </a:p>
          <a:p>
            <a:endParaRPr lang="en-US" dirty="0"/>
          </a:p>
        </p:txBody>
      </p:sp>
      <p:sp>
        <p:nvSpPr>
          <p:cNvPr id="2" name="Title 1"/>
          <p:cNvSpPr>
            <a:spLocks noGrp="1"/>
          </p:cNvSpPr>
          <p:nvPr>
            <p:ph type="title" idx="4294967295"/>
          </p:nvPr>
        </p:nvSpPr>
        <p:spPr>
          <a:xfrm>
            <a:off x="1677879" y="1328222"/>
            <a:ext cx="8596313" cy="882610"/>
          </a:xfrm>
        </p:spPr>
        <p:txBody>
          <a:bodyPr>
            <a:noAutofit/>
          </a:bodyPr>
          <a:lstStyle/>
          <a:p>
            <a:pPr algn="ctr">
              <a:lnSpc>
                <a:spcPct val="150000"/>
              </a:lnSpc>
            </a:pPr>
            <a:r>
              <a:rPr lang="en-US" sz="3600" dirty="0">
                <a:effectLst>
                  <a:outerShdw blurRad="38100" dist="38100" dir="2700000" algn="tl">
                    <a:srgbClr val="000000">
                      <a:alpha val="43137"/>
                    </a:srgbClr>
                  </a:outerShdw>
                </a:effectLst>
                <a:latin typeface="+mn-lt"/>
                <a:cs typeface="Aharoni" pitchFamily="2" charset="-79"/>
              </a:rPr>
              <a:t>Weingarten or Not</a:t>
            </a:r>
          </a:p>
        </p:txBody>
      </p:sp>
      <p:sp>
        <p:nvSpPr>
          <p:cNvPr id="8" name="TextBox 7"/>
          <p:cNvSpPr txBox="1"/>
          <p:nvPr/>
        </p:nvSpPr>
        <p:spPr>
          <a:xfrm>
            <a:off x="8045388" y="349188"/>
            <a:ext cx="5715000" cy="369332"/>
          </a:xfrm>
          <a:prstGeom prst="rect">
            <a:avLst/>
          </a:prstGeom>
          <a:noFill/>
        </p:spPr>
        <p:txBody>
          <a:bodyPr wrap="square" rtlCol="0">
            <a:spAutoFit/>
          </a:bodyPr>
          <a:lstStyle/>
          <a:p>
            <a:pPr>
              <a:defRPr/>
            </a:pPr>
            <a:r>
              <a:rPr lang="en-US" kern="0" dirty="0">
                <a:solidFill>
                  <a:srgbClr val="000000"/>
                </a:solidFill>
                <a:latin typeface="Berlin Sans FB" pitchFamily="34" charset="0"/>
              </a:rPr>
              <a:t>Problem Solver – Weingarten Rights</a:t>
            </a:r>
          </a:p>
        </p:txBody>
      </p:sp>
    </p:spTree>
    <p:extLst>
      <p:ext uri="{BB962C8B-B14F-4D97-AF65-F5344CB8AC3E}">
        <p14:creationId xmlns:p14="http://schemas.microsoft.com/office/powerpoint/2010/main" val="38391293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3891386" y="2436426"/>
            <a:ext cx="6923088" cy="2446291"/>
          </a:xfrm>
        </p:spPr>
        <p:txBody>
          <a:bodyPr>
            <a:normAutofit lnSpcReduction="10000"/>
          </a:bodyPr>
          <a:lstStyle/>
          <a:p>
            <a:pPr marL="0" indent="0">
              <a:buNone/>
            </a:pPr>
            <a:r>
              <a:rPr lang="en-US" sz="2400" dirty="0"/>
              <a:t>John is called into the supervisor’s office for a discussion of his work performance.  John’s Steward is out sick so John asks that the interview be delayed until his Steward returns.  </a:t>
            </a:r>
          </a:p>
          <a:p>
            <a:pPr marL="0" indent="0">
              <a:buNone/>
            </a:pPr>
            <a:r>
              <a:rPr lang="en-US" sz="2400" i="1" dirty="0"/>
              <a:t>Is John entitled to representation?  Does management have to wait until the requested Steward/Representative returns to work? </a:t>
            </a:r>
            <a:r>
              <a:rPr lang="en-US" sz="2400" dirty="0"/>
              <a:t>Explain.</a:t>
            </a:r>
          </a:p>
          <a:p>
            <a:pPr marL="0" indent="0">
              <a:buNone/>
            </a:pPr>
            <a:endParaRPr lang="en-US" dirty="0"/>
          </a:p>
        </p:txBody>
      </p:sp>
      <p:sp>
        <p:nvSpPr>
          <p:cNvPr id="2" name="Title 1"/>
          <p:cNvSpPr>
            <a:spLocks noGrp="1"/>
          </p:cNvSpPr>
          <p:nvPr>
            <p:ph type="title" idx="4294967295"/>
          </p:nvPr>
        </p:nvSpPr>
        <p:spPr>
          <a:xfrm>
            <a:off x="3073371" y="1544715"/>
            <a:ext cx="5706646" cy="740792"/>
          </a:xfrm>
        </p:spPr>
        <p:txBody>
          <a:bodyPr>
            <a:noAutofit/>
          </a:bodyPr>
          <a:lstStyle/>
          <a:p>
            <a:pPr algn="ctr">
              <a:lnSpc>
                <a:spcPct val="150000"/>
              </a:lnSpc>
            </a:pPr>
            <a:r>
              <a:rPr lang="en-US" sz="3600" dirty="0">
                <a:effectLst>
                  <a:outerShdw blurRad="38100" dist="38100" dir="2700000" algn="tl">
                    <a:srgbClr val="000000">
                      <a:alpha val="43137"/>
                    </a:srgbClr>
                  </a:outerShdw>
                </a:effectLst>
                <a:latin typeface="+mn-lt"/>
                <a:cs typeface="Aharoni" pitchFamily="2" charset="-79"/>
              </a:rPr>
              <a:t>Weingarten or Not</a:t>
            </a:r>
          </a:p>
        </p:txBody>
      </p:sp>
      <p:sp>
        <p:nvSpPr>
          <p:cNvPr id="8" name="TextBox 7"/>
          <p:cNvSpPr txBox="1"/>
          <p:nvPr/>
        </p:nvSpPr>
        <p:spPr>
          <a:xfrm>
            <a:off x="7486095" y="240268"/>
            <a:ext cx="5715000" cy="369332"/>
          </a:xfrm>
          <a:prstGeom prst="rect">
            <a:avLst/>
          </a:prstGeom>
          <a:noFill/>
        </p:spPr>
        <p:txBody>
          <a:bodyPr wrap="square" rtlCol="0">
            <a:spAutoFit/>
          </a:bodyPr>
          <a:lstStyle/>
          <a:p>
            <a:pPr>
              <a:defRPr/>
            </a:pPr>
            <a:r>
              <a:rPr lang="en-US" kern="0" dirty="0">
                <a:solidFill>
                  <a:srgbClr val="000000"/>
                </a:solidFill>
                <a:latin typeface="Berlin Sans FB" pitchFamily="34" charset="0"/>
              </a:rPr>
              <a:t>Problem Solver – Weingarten Rights</a:t>
            </a:r>
          </a:p>
        </p:txBody>
      </p:sp>
    </p:spTree>
    <p:extLst>
      <p:ext uri="{BB962C8B-B14F-4D97-AF65-F5344CB8AC3E}">
        <p14:creationId xmlns:p14="http://schemas.microsoft.com/office/powerpoint/2010/main" val="13057393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4196179" y="2596225"/>
            <a:ext cx="6923088" cy="2011285"/>
          </a:xfrm>
        </p:spPr>
        <p:txBody>
          <a:bodyPr>
            <a:normAutofit fontScale="77500" lnSpcReduction="20000"/>
          </a:bodyPr>
          <a:lstStyle/>
          <a:p>
            <a:pPr marL="0" indent="0">
              <a:buNone/>
            </a:pPr>
            <a:r>
              <a:rPr lang="en-US" sz="2800" dirty="0"/>
              <a:t>You, an employee who happens to be a Union Steward, are called into the office to discuss an incident that occurred between you and between you and another employee.  </a:t>
            </a:r>
          </a:p>
          <a:p>
            <a:pPr marL="0" indent="0">
              <a:buNone/>
            </a:pPr>
            <a:r>
              <a:rPr lang="en-US" sz="2800" dirty="0"/>
              <a:t>Are you entitled to union representation under the Statute?</a:t>
            </a:r>
          </a:p>
          <a:p>
            <a:pPr marL="0" indent="0">
              <a:buNone/>
            </a:pPr>
            <a:r>
              <a:rPr lang="en-US" sz="2800" dirty="0"/>
              <a:t>Why or why not?</a:t>
            </a:r>
          </a:p>
          <a:p>
            <a:pPr marL="0" indent="0">
              <a:buNone/>
            </a:pPr>
            <a:endParaRPr lang="en-US" dirty="0"/>
          </a:p>
        </p:txBody>
      </p:sp>
      <p:sp>
        <p:nvSpPr>
          <p:cNvPr id="2" name="Title 1"/>
          <p:cNvSpPr>
            <a:spLocks noGrp="1"/>
          </p:cNvSpPr>
          <p:nvPr>
            <p:ph type="title" idx="4294967295"/>
          </p:nvPr>
        </p:nvSpPr>
        <p:spPr>
          <a:xfrm>
            <a:off x="2622257" y="1473694"/>
            <a:ext cx="5894773" cy="847324"/>
          </a:xfrm>
        </p:spPr>
        <p:txBody>
          <a:bodyPr>
            <a:noAutofit/>
          </a:bodyPr>
          <a:lstStyle/>
          <a:p>
            <a:pPr algn="ctr">
              <a:lnSpc>
                <a:spcPct val="150000"/>
              </a:lnSpc>
            </a:pPr>
            <a:r>
              <a:rPr lang="en-US" sz="3600" dirty="0">
                <a:effectLst>
                  <a:outerShdw blurRad="38100" dist="38100" dir="2700000" algn="tl">
                    <a:srgbClr val="000000">
                      <a:alpha val="43137"/>
                    </a:srgbClr>
                  </a:outerShdw>
                </a:effectLst>
                <a:latin typeface="+mn-lt"/>
                <a:cs typeface="Aharoni" pitchFamily="2" charset="-79"/>
              </a:rPr>
              <a:t>Weingarten or Not</a:t>
            </a:r>
          </a:p>
        </p:txBody>
      </p:sp>
      <p:sp>
        <p:nvSpPr>
          <p:cNvPr id="8" name="TextBox 7"/>
          <p:cNvSpPr txBox="1"/>
          <p:nvPr/>
        </p:nvSpPr>
        <p:spPr>
          <a:xfrm>
            <a:off x="7418388" y="240268"/>
            <a:ext cx="5715000" cy="369332"/>
          </a:xfrm>
          <a:prstGeom prst="rect">
            <a:avLst/>
          </a:prstGeom>
          <a:noFill/>
        </p:spPr>
        <p:txBody>
          <a:bodyPr wrap="square" rtlCol="0">
            <a:spAutoFit/>
          </a:bodyPr>
          <a:lstStyle/>
          <a:p>
            <a:pPr>
              <a:defRPr/>
            </a:pPr>
            <a:r>
              <a:rPr lang="en-US" kern="0" dirty="0">
                <a:solidFill>
                  <a:srgbClr val="000000"/>
                </a:solidFill>
                <a:latin typeface="Berlin Sans FB" pitchFamily="34" charset="0"/>
              </a:rPr>
              <a:t>Problem Solver – Weingarten Rights</a:t>
            </a:r>
          </a:p>
        </p:txBody>
      </p:sp>
    </p:spTree>
    <p:extLst>
      <p:ext uri="{BB962C8B-B14F-4D97-AF65-F5344CB8AC3E}">
        <p14:creationId xmlns:p14="http://schemas.microsoft.com/office/powerpoint/2010/main" val="28425210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3556987" y="2482374"/>
            <a:ext cx="6923088" cy="2640042"/>
          </a:xfrm>
        </p:spPr>
        <p:txBody>
          <a:bodyPr>
            <a:normAutofit lnSpcReduction="10000"/>
          </a:bodyPr>
          <a:lstStyle/>
          <a:p>
            <a:pPr marL="0" indent="0">
              <a:buNone/>
            </a:pPr>
            <a:r>
              <a:rPr lang="en-US" sz="2800" dirty="0"/>
              <a:t>Jane is called to her supervisor’s office and questioned about a fight she witnessed between two other co-workers in her area.  </a:t>
            </a:r>
          </a:p>
          <a:p>
            <a:pPr marL="0" indent="0">
              <a:buNone/>
            </a:pPr>
            <a:r>
              <a:rPr lang="en-US" sz="2800" i="1" dirty="0"/>
              <a:t>Is Jane required to have Union representation?  </a:t>
            </a:r>
          </a:p>
          <a:p>
            <a:pPr marL="0" indent="0">
              <a:buNone/>
            </a:pPr>
            <a:r>
              <a:rPr lang="en-US" sz="2800" dirty="0"/>
              <a:t>Explain.</a:t>
            </a:r>
          </a:p>
          <a:p>
            <a:pPr marL="0" indent="0">
              <a:buNone/>
            </a:pPr>
            <a:endParaRPr lang="en-US" dirty="0"/>
          </a:p>
        </p:txBody>
      </p:sp>
      <p:sp>
        <p:nvSpPr>
          <p:cNvPr id="2" name="Title 1"/>
          <p:cNvSpPr>
            <a:spLocks noGrp="1"/>
          </p:cNvSpPr>
          <p:nvPr>
            <p:ph type="title" idx="4294967295"/>
          </p:nvPr>
        </p:nvSpPr>
        <p:spPr>
          <a:xfrm>
            <a:off x="2601158" y="1404230"/>
            <a:ext cx="5178410" cy="1078144"/>
          </a:xfrm>
        </p:spPr>
        <p:txBody>
          <a:bodyPr>
            <a:noAutofit/>
          </a:bodyPr>
          <a:lstStyle/>
          <a:p>
            <a:pPr algn="ctr">
              <a:lnSpc>
                <a:spcPct val="150000"/>
              </a:lnSpc>
            </a:pPr>
            <a:r>
              <a:rPr lang="en-US" sz="3600" dirty="0">
                <a:effectLst>
                  <a:outerShdw blurRad="38100" dist="38100" dir="2700000" algn="tl">
                    <a:srgbClr val="000000">
                      <a:alpha val="43137"/>
                    </a:srgbClr>
                  </a:outerShdw>
                </a:effectLst>
                <a:latin typeface="+mn-lt"/>
                <a:cs typeface="Aharoni" pitchFamily="2" charset="-79"/>
              </a:rPr>
              <a:t>Weingarten or Not</a:t>
            </a:r>
          </a:p>
        </p:txBody>
      </p:sp>
      <p:sp>
        <p:nvSpPr>
          <p:cNvPr id="8" name="TextBox 7"/>
          <p:cNvSpPr txBox="1"/>
          <p:nvPr/>
        </p:nvSpPr>
        <p:spPr>
          <a:xfrm>
            <a:off x="7148744" y="240268"/>
            <a:ext cx="5715000" cy="369332"/>
          </a:xfrm>
          <a:prstGeom prst="rect">
            <a:avLst/>
          </a:prstGeom>
          <a:noFill/>
        </p:spPr>
        <p:txBody>
          <a:bodyPr wrap="square" rtlCol="0">
            <a:spAutoFit/>
          </a:bodyPr>
          <a:lstStyle/>
          <a:p>
            <a:pPr>
              <a:defRPr/>
            </a:pPr>
            <a:r>
              <a:rPr lang="en-US" kern="0" dirty="0">
                <a:solidFill>
                  <a:srgbClr val="000000"/>
                </a:solidFill>
                <a:latin typeface="Berlin Sans FB" pitchFamily="34" charset="0"/>
              </a:rPr>
              <a:t>Problem Solver – Weingarten Rights</a:t>
            </a:r>
          </a:p>
        </p:txBody>
      </p:sp>
    </p:spTree>
    <p:extLst>
      <p:ext uri="{BB962C8B-B14F-4D97-AF65-F5344CB8AC3E}">
        <p14:creationId xmlns:p14="http://schemas.microsoft.com/office/powerpoint/2010/main" val="130734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Steward Best Practices</a:t>
            </a:r>
          </a:p>
        </p:txBody>
      </p:sp>
    </p:spTree>
    <p:extLst>
      <p:ext uri="{BB962C8B-B14F-4D97-AF65-F5344CB8AC3E}">
        <p14:creationId xmlns:p14="http://schemas.microsoft.com/office/powerpoint/2010/main" val="39838059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59946" y="1273205"/>
            <a:ext cx="6446838" cy="2667000"/>
          </a:xfrm>
        </p:spPr>
        <p:txBody>
          <a:bodyPr>
            <a:normAutofit/>
          </a:bodyPr>
          <a:lstStyle/>
          <a:p>
            <a:pPr algn="ctr"/>
            <a:r>
              <a:rPr lang="en-US" sz="8000" dirty="0">
                <a:solidFill>
                  <a:srgbClr val="002060"/>
                </a:solidFill>
              </a:rPr>
              <a:t>LUNCH TIME!</a:t>
            </a:r>
          </a:p>
        </p:txBody>
      </p:sp>
    </p:spTree>
    <p:extLst>
      <p:ext uri="{BB962C8B-B14F-4D97-AF65-F5344CB8AC3E}">
        <p14:creationId xmlns:p14="http://schemas.microsoft.com/office/powerpoint/2010/main" val="19027493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0935" y="738427"/>
            <a:ext cx="6953480" cy="1435966"/>
          </a:xfrm>
        </p:spPr>
        <p:txBody>
          <a:bodyPr>
            <a:noAutofit/>
          </a:bodyPr>
          <a:lstStyle/>
          <a:p>
            <a:pPr algn="ctr">
              <a:lnSpc>
                <a:spcPct val="150000"/>
              </a:lnSpc>
            </a:pPr>
            <a:r>
              <a:rPr lang="en-US" sz="7200" b="1" dirty="0">
                <a:effectLst>
                  <a:outerShdw blurRad="38100" dist="38100" dir="2700000" algn="tl">
                    <a:srgbClr val="000000">
                      <a:alpha val="43137"/>
                    </a:srgbClr>
                  </a:outerShdw>
                </a:effectLst>
                <a:latin typeface="+mn-lt"/>
                <a:cs typeface="Aharoni" pitchFamily="2" charset="-79"/>
              </a:rPr>
              <a:t>GRIEVANCES</a:t>
            </a:r>
            <a:br>
              <a:rPr lang="en-US" sz="4800" dirty="0">
                <a:effectLst>
                  <a:outerShdw blurRad="38100" dist="38100" dir="2700000" algn="tl">
                    <a:srgbClr val="000000">
                      <a:alpha val="43137"/>
                    </a:srgbClr>
                  </a:outerShdw>
                </a:effectLst>
                <a:latin typeface="+mn-lt"/>
                <a:cs typeface="Aharoni" pitchFamily="2" charset="-79"/>
              </a:rPr>
            </a:br>
            <a:endParaRPr lang="en-US" sz="4400" i="1" dirty="0">
              <a:solidFill>
                <a:srgbClr val="FFFF00"/>
              </a:solidFill>
              <a:effectLst>
                <a:outerShdw blurRad="38100" dist="38100" dir="2700000" algn="tl">
                  <a:srgbClr val="000000">
                    <a:alpha val="43137"/>
                  </a:srgbClr>
                </a:outerShdw>
              </a:effectLst>
              <a:latin typeface="+mn-lt"/>
              <a:cs typeface="Aharoni" pitchFamily="2" charset="-79"/>
            </a:endParaRPr>
          </a:p>
        </p:txBody>
      </p:sp>
      <p:pic>
        <p:nvPicPr>
          <p:cNvPr id="3" name="Picture 2"/>
          <p:cNvPicPr>
            <a:picLocks noChangeAspect="1"/>
          </p:cNvPicPr>
          <p:nvPr/>
        </p:nvPicPr>
        <p:blipFill>
          <a:blip r:embed="rId3"/>
          <a:stretch>
            <a:fillRect/>
          </a:stretch>
        </p:blipFill>
        <p:spPr>
          <a:xfrm>
            <a:off x="3741175" y="1938341"/>
            <a:ext cx="4953000" cy="3303923"/>
          </a:xfrm>
          <a:prstGeom prst="rect">
            <a:avLst/>
          </a:prstGeom>
        </p:spPr>
      </p:pic>
    </p:spTree>
    <p:extLst>
      <p:ext uri="{BB962C8B-B14F-4D97-AF65-F5344CB8AC3E}">
        <p14:creationId xmlns:p14="http://schemas.microsoft.com/office/powerpoint/2010/main" val="2840202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lnSpc>
                <a:spcPct val="150000"/>
              </a:lnSpc>
            </a:pPr>
            <a:r>
              <a:rPr lang="en-US" sz="3600" dirty="0">
                <a:effectLst>
                  <a:outerShdw blurRad="38100" dist="38100" dir="2700000" algn="tl">
                    <a:srgbClr val="000000">
                      <a:alpha val="43137"/>
                    </a:srgbClr>
                  </a:outerShdw>
                </a:effectLst>
                <a:latin typeface="+mn-lt"/>
                <a:cs typeface="Aharoni" pitchFamily="2" charset="-79"/>
              </a:rPr>
              <a:t>Grievances Defined</a:t>
            </a:r>
          </a:p>
        </p:txBody>
      </p:sp>
      <p:sp>
        <p:nvSpPr>
          <p:cNvPr id="4" name="TextBox 3"/>
          <p:cNvSpPr txBox="1"/>
          <p:nvPr/>
        </p:nvSpPr>
        <p:spPr>
          <a:xfrm>
            <a:off x="959528" y="1524000"/>
            <a:ext cx="6705600" cy="3724096"/>
          </a:xfrm>
          <a:prstGeom prst="rect">
            <a:avLst/>
          </a:prstGeom>
          <a:noFill/>
        </p:spPr>
        <p:txBody>
          <a:bodyPr wrap="square" rtlCol="0">
            <a:spAutoFit/>
          </a:bodyPr>
          <a:lstStyle/>
          <a:p>
            <a:pPr marL="457200" indent="-457200">
              <a:defRPr/>
            </a:pPr>
            <a:r>
              <a:rPr lang="en-US" sz="3200" b="1" kern="0" dirty="0">
                <a:solidFill>
                  <a:srgbClr val="002060"/>
                </a:solidFill>
                <a:effectLst>
                  <a:outerShdw blurRad="38100" dist="38100" dir="2700000" algn="tl">
                    <a:srgbClr val="000000">
                      <a:alpha val="43137"/>
                    </a:srgbClr>
                  </a:outerShdw>
                </a:effectLst>
                <a:cs typeface="Calibri" pitchFamily="34" charset="0"/>
              </a:rPr>
              <a:t>	Complaint by:</a:t>
            </a:r>
          </a:p>
          <a:p>
            <a:pPr>
              <a:defRPr/>
            </a:pPr>
            <a:endParaRPr lang="en-US" sz="3200" b="1" kern="0" dirty="0">
              <a:solidFill>
                <a:srgbClr val="002060"/>
              </a:solidFill>
              <a:effectLst>
                <a:outerShdw blurRad="38100" dist="38100" dir="2700000" algn="tl">
                  <a:srgbClr val="000000">
                    <a:alpha val="43137"/>
                  </a:srgbClr>
                </a:outerShdw>
              </a:effectLst>
              <a:cs typeface="Calibri" pitchFamily="34" charset="0"/>
            </a:endParaRPr>
          </a:p>
          <a:p>
            <a:pPr marL="914400" lvl="1" indent="-457200">
              <a:buFont typeface="Wingdings" pitchFamily="2" charset="2"/>
              <a:buChar char="§"/>
              <a:defRPr/>
            </a:pPr>
            <a:r>
              <a:rPr lang="en-US" sz="3200" b="1" kern="0" dirty="0">
                <a:solidFill>
                  <a:srgbClr val="002060"/>
                </a:solidFill>
                <a:effectLst>
                  <a:outerShdw blurRad="38100" dist="38100" dir="2700000" algn="tl">
                    <a:srgbClr val="000000">
                      <a:alpha val="43137"/>
                    </a:srgbClr>
                  </a:outerShdw>
                </a:effectLst>
                <a:cs typeface="Calibri" pitchFamily="34" charset="0"/>
              </a:rPr>
              <a:t>Employee</a:t>
            </a:r>
          </a:p>
          <a:p>
            <a:pPr marL="0" lvl="1">
              <a:defRPr/>
            </a:pPr>
            <a:endParaRPr lang="en-US" sz="3200" b="1" kern="0" dirty="0">
              <a:solidFill>
                <a:srgbClr val="002060"/>
              </a:solidFill>
              <a:effectLst>
                <a:outerShdw blurRad="38100" dist="38100" dir="2700000" algn="tl">
                  <a:srgbClr val="000000">
                    <a:alpha val="43137"/>
                  </a:srgbClr>
                </a:outerShdw>
              </a:effectLst>
              <a:cs typeface="Calibri" pitchFamily="34" charset="0"/>
            </a:endParaRPr>
          </a:p>
          <a:p>
            <a:pPr marL="914400" lvl="1" indent="-457200">
              <a:buFont typeface="Wingdings" pitchFamily="2" charset="2"/>
              <a:buChar char="§"/>
              <a:defRPr/>
            </a:pPr>
            <a:r>
              <a:rPr lang="en-US" sz="3200" b="1" kern="0" dirty="0">
                <a:solidFill>
                  <a:srgbClr val="002060"/>
                </a:solidFill>
                <a:effectLst>
                  <a:outerShdw blurRad="38100" dist="38100" dir="2700000" algn="tl">
                    <a:srgbClr val="000000">
                      <a:alpha val="43137"/>
                    </a:srgbClr>
                  </a:outerShdw>
                </a:effectLst>
                <a:cs typeface="Calibri" pitchFamily="34" charset="0"/>
              </a:rPr>
              <a:t>Union</a:t>
            </a:r>
          </a:p>
          <a:p>
            <a:pPr marL="0" lvl="1">
              <a:defRPr/>
            </a:pPr>
            <a:endParaRPr lang="en-US" sz="3200" b="1" kern="0" dirty="0">
              <a:solidFill>
                <a:srgbClr val="002060"/>
              </a:solidFill>
              <a:effectLst>
                <a:outerShdw blurRad="38100" dist="38100" dir="2700000" algn="tl">
                  <a:srgbClr val="000000">
                    <a:alpha val="43137"/>
                  </a:srgbClr>
                </a:outerShdw>
              </a:effectLst>
              <a:cs typeface="Calibri" pitchFamily="34" charset="0"/>
            </a:endParaRPr>
          </a:p>
          <a:p>
            <a:pPr marL="914400" lvl="1" indent="-457200">
              <a:buFont typeface="Wingdings" pitchFamily="2" charset="2"/>
              <a:buChar char="§"/>
              <a:defRPr/>
            </a:pPr>
            <a:r>
              <a:rPr lang="en-US" sz="3200" b="1" kern="0" dirty="0">
                <a:solidFill>
                  <a:srgbClr val="002060"/>
                </a:solidFill>
                <a:effectLst>
                  <a:outerShdw blurRad="38100" dist="38100" dir="2700000" algn="tl">
                    <a:srgbClr val="000000">
                      <a:alpha val="43137"/>
                    </a:srgbClr>
                  </a:outerShdw>
                </a:effectLst>
                <a:cs typeface="Calibri" pitchFamily="34" charset="0"/>
              </a:rPr>
              <a:t>Agency  </a:t>
            </a:r>
          </a:p>
          <a:p>
            <a:pPr marL="0" lvl="1">
              <a:defRPr/>
            </a:pPr>
            <a:endParaRPr lang="en-US" sz="1200" kern="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25439235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lnSpc>
                <a:spcPct val="150000"/>
              </a:lnSpc>
            </a:pPr>
            <a:r>
              <a:rPr lang="en-US" sz="3600" dirty="0">
                <a:effectLst>
                  <a:outerShdw blurRad="38100" dist="38100" dir="2700000" algn="tl">
                    <a:srgbClr val="000000">
                      <a:alpha val="43137"/>
                    </a:srgbClr>
                  </a:outerShdw>
                </a:effectLst>
                <a:latin typeface="+mn-lt"/>
                <a:cs typeface="Aharoni" pitchFamily="2" charset="-79"/>
              </a:rPr>
              <a:t>Grievances Defined</a:t>
            </a:r>
          </a:p>
        </p:txBody>
      </p:sp>
      <p:sp>
        <p:nvSpPr>
          <p:cNvPr id="4" name="TextBox 3"/>
          <p:cNvSpPr txBox="1"/>
          <p:nvPr/>
        </p:nvSpPr>
        <p:spPr>
          <a:xfrm>
            <a:off x="488909" y="1213282"/>
            <a:ext cx="5693546" cy="3912610"/>
          </a:xfrm>
          <a:prstGeom prst="rect">
            <a:avLst/>
          </a:prstGeom>
          <a:noFill/>
        </p:spPr>
        <p:txBody>
          <a:bodyPr wrap="square" rtlCol="0">
            <a:spAutoFit/>
          </a:bodyPr>
          <a:lstStyle/>
          <a:p>
            <a:pPr marL="457200" indent="-457200">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Any matter relating to employment</a:t>
            </a:r>
          </a:p>
          <a:p>
            <a:pPr>
              <a:lnSpc>
                <a:spcPct val="150000"/>
              </a:lnSpc>
              <a:defRPr/>
            </a:pPr>
            <a:endParaRPr lang="en-US" sz="1050" kern="0" dirty="0">
              <a:solidFill>
                <a:srgbClr val="002060"/>
              </a:solidFill>
              <a:effectLst>
                <a:outerShdw blurRad="38100" dist="38100" dir="2700000" algn="tl">
                  <a:srgbClr val="000000">
                    <a:alpha val="43137"/>
                  </a:srgbClr>
                </a:outerShdw>
              </a:effectLst>
              <a:cs typeface="Calibri" pitchFamily="34" charset="0"/>
            </a:endParaRPr>
          </a:p>
          <a:p>
            <a:pPr marL="457200" indent="-457200">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Effect, interpretation, or claim of breach, of a collective bargaining agreement </a:t>
            </a:r>
          </a:p>
          <a:p>
            <a:pPr marL="457200" indent="-457200">
              <a:buFont typeface="Arial" panose="020B0604020202020204" pitchFamily="34" charset="0"/>
              <a:buChar char="•"/>
              <a:defRPr/>
            </a:pPr>
            <a:endParaRPr lang="en-US" sz="1050" kern="0" dirty="0">
              <a:solidFill>
                <a:srgbClr val="002060"/>
              </a:solidFill>
              <a:effectLst>
                <a:outerShdw blurRad="38100" dist="38100" dir="2700000" algn="tl">
                  <a:srgbClr val="000000">
                    <a:alpha val="43137"/>
                  </a:srgbClr>
                </a:outerShdw>
              </a:effectLst>
              <a:cs typeface="Calibri" pitchFamily="34" charset="0"/>
            </a:endParaRPr>
          </a:p>
          <a:p>
            <a:pPr marL="457200" indent="-457200">
              <a:lnSpc>
                <a:spcPct val="150000"/>
              </a:lnSpc>
              <a:buFont typeface="Arial" panose="020B0604020202020204" pitchFamily="34" charset="0"/>
              <a:buChar char="•"/>
              <a:defRPr/>
            </a:pPr>
            <a:r>
              <a:rPr lang="en-US" sz="2800" kern="0" dirty="0">
                <a:solidFill>
                  <a:srgbClr val="002060"/>
                </a:solidFill>
                <a:effectLst>
                  <a:outerShdw blurRad="38100" dist="38100" dir="2700000" algn="tl">
                    <a:srgbClr val="000000">
                      <a:alpha val="43137"/>
                    </a:srgbClr>
                  </a:outerShdw>
                </a:effectLst>
                <a:cs typeface="Calibri" pitchFamily="34" charset="0"/>
              </a:rPr>
              <a:t>Law, rule or applicable regulation</a:t>
            </a:r>
          </a:p>
          <a:p>
            <a:pPr marL="457200" indent="-457200">
              <a:buFont typeface="Arial" panose="020B0604020202020204" pitchFamily="34" charset="0"/>
              <a:buChar char="•"/>
              <a:defRPr/>
            </a:pPr>
            <a:endParaRPr lang="en-US" sz="2800" kern="0" dirty="0">
              <a:solidFill>
                <a:srgbClr val="FFFF00"/>
              </a:solidFill>
              <a:effectLst>
                <a:outerShdw blurRad="38100" dist="38100" dir="2700000" algn="tl">
                  <a:srgbClr val="000000">
                    <a:alpha val="43137"/>
                  </a:srgbClr>
                </a:outerShdw>
              </a:effectLst>
              <a:cs typeface="Calibri" pitchFamily="34" charset="0"/>
            </a:endParaRPr>
          </a:p>
          <a:p>
            <a:pPr marL="457200" indent="-457200">
              <a:defRPr/>
            </a:pPr>
            <a:endParaRPr lang="en-US" sz="1200" kern="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31861581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6944" y="435005"/>
            <a:ext cx="5634362" cy="4801314"/>
          </a:xfrm>
          <a:prstGeom prst="rect">
            <a:avLst/>
          </a:prstGeom>
          <a:noFill/>
        </p:spPr>
        <p:txBody>
          <a:bodyPr wrap="square" rtlCol="0">
            <a:spAutoFit/>
          </a:bodyPr>
          <a:lstStyle/>
          <a:p>
            <a:pPr>
              <a:defRPr/>
            </a:pPr>
            <a:r>
              <a:rPr lang="en-US" sz="3200" kern="0" dirty="0">
                <a:solidFill>
                  <a:sysClr val="windowText" lastClr="000000"/>
                </a:solidFill>
                <a:latin typeface="Calibri" pitchFamily="34" charset="0"/>
                <a:cs typeface="Calibri" pitchFamily="34" charset="0"/>
              </a:rPr>
              <a:t>A Grievance </a:t>
            </a:r>
            <a:r>
              <a:rPr lang="en-US" sz="3200" u="sng" kern="0" dirty="0">
                <a:solidFill>
                  <a:sysClr val="windowText" lastClr="000000"/>
                </a:solidFill>
                <a:latin typeface="Calibri" pitchFamily="34" charset="0"/>
                <a:cs typeface="Calibri" pitchFamily="34" charset="0"/>
              </a:rPr>
              <a:t>Cannot</a:t>
            </a:r>
            <a:r>
              <a:rPr lang="en-US" sz="3200" kern="0" dirty="0">
                <a:solidFill>
                  <a:sysClr val="windowText" lastClr="000000"/>
                </a:solidFill>
                <a:latin typeface="Calibri" pitchFamily="34" charset="0"/>
                <a:cs typeface="Calibri" pitchFamily="34" charset="0"/>
              </a:rPr>
              <a:t> Concern:</a:t>
            </a:r>
          </a:p>
          <a:p>
            <a:pPr>
              <a:defRPr/>
            </a:pPr>
            <a:endParaRPr lang="en-US" sz="1000" kern="0" dirty="0">
              <a:solidFill>
                <a:srgbClr val="002060"/>
              </a:solidFill>
              <a:latin typeface="Calibri" pitchFamily="34" charset="0"/>
              <a:cs typeface="Calibri" pitchFamily="34" charset="0"/>
            </a:endParaRPr>
          </a:p>
          <a:p>
            <a:pPr marL="571500" indent="-571500">
              <a:buFont typeface="Arial" pitchFamily="34" charset="0"/>
              <a:buChar char="•"/>
              <a:defRPr/>
            </a:pPr>
            <a:r>
              <a:rPr lang="en-US" sz="2400" kern="0" dirty="0">
                <a:solidFill>
                  <a:srgbClr val="002060"/>
                </a:solidFill>
                <a:latin typeface="Calibri" pitchFamily="34" charset="0"/>
                <a:cs typeface="Calibri" pitchFamily="34" charset="0"/>
              </a:rPr>
              <a:t>Any claimed violation of Subchapter II of Title 5, United States Code (pertaining to prohibited political activities);</a:t>
            </a:r>
          </a:p>
          <a:p>
            <a:pPr>
              <a:defRPr/>
            </a:pPr>
            <a:endParaRPr lang="en-US" sz="2400" kern="0" dirty="0">
              <a:solidFill>
                <a:srgbClr val="002060"/>
              </a:solidFill>
              <a:latin typeface="Calibri" pitchFamily="34" charset="0"/>
              <a:cs typeface="Calibri" pitchFamily="34" charset="0"/>
            </a:endParaRPr>
          </a:p>
          <a:p>
            <a:pPr marL="457200" indent="-457200">
              <a:buFont typeface="Arial" pitchFamily="34" charset="0"/>
              <a:buChar char="•"/>
              <a:defRPr/>
            </a:pPr>
            <a:r>
              <a:rPr lang="en-US" sz="2400" kern="0" dirty="0">
                <a:solidFill>
                  <a:srgbClr val="002060"/>
                </a:solidFill>
                <a:latin typeface="Calibri" pitchFamily="34" charset="0"/>
                <a:cs typeface="Calibri" pitchFamily="34" charset="0"/>
              </a:rPr>
              <a:t>Retirement, life insurance, or health benefits;</a:t>
            </a:r>
          </a:p>
          <a:p>
            <a:pPr>
              <a:defRPr/>
            </a:pPr>
            <a:endParaRPr lang="en-US" sz="2400" kern="0" dirty="0">
              <a:solidFill>
                <a:srgbClr val="002060"/>
              </a:solidFill>
              <a:latin typeface="Calibri" pitchFamily="34" charset="0"/>
              <a:cs typeface="Calibri" pitchFamily="34" charset="0"/>
            </a:endParaRPr>
          </a:p>
          <a:p>
            <a:pPr marL="457200" indent="-457200">
              <a:buFont typeface="Arial" pitchFamily="34" charset="0"/>
              <a:buChar char="•"/>
              <a:defRPr/>
            </a:pPr>
            <a:r>
              <a:rPr lang="en-US" sz="2400" kern="0" dirty="0">
                <a:solidFill>
                  <a:srgbClr val="002060"/>
                </a:solidFill>
                <a:latin typeface="Calibri" pitchFamily="34" charset="0"/>
                <a:cs typeface="Calibri" pitchFamily="34" charset="0"/>
              </a:rPr>
              <a:t>Suspension or removal under Section 7532 of Title 5, United States Code (concerning national security);</a:t>
            </a:r>
          </a:p>
        </p:txBody>
      </p:sp>
    </p:spTree>
    <p:extLst>
      <p:ext uri="{BB962C8B-B14F-4D97-AF65-F5344CB8AC3E}">
        <p14:creationId xmlns:p14="http://schemas.microsoft.com/office/powerpoint/2010/main" val="16568795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2799" y="230820"/>
            <a:ext cx="5496262" cy="4739759"/>
          </a:xfrm>
          <a:prstGeom prst="rect">
            <a:avLst/>
          </a:prstGeom>
          <a:noFill/>
        </p:spPr>
        <p:txBody>
          <a:bodyPr wrap="square" rtlCol="0">
            <a:spAutoFit/>
          </a:bodyPr>
          <a:lstStyle/>
          <a:p>
            <a:pPr>
              <a:defRPr/>
            </a:pPr>
            <a:r>
              <a:rPr lang="en-US" sz="3200" kern="0" dirty="0">
                <a:solidFill>
                  <a:srgbClr val="002060"/>
                </a:solidFill>
                <a:effectLst>
                  <a:outerShdw blurRad="38100" dist="38100" dir="2700000" algn="tl">
                    <a:srgbClr val="000000">
                      <a:alpha val="43137"/>
                    </a:srgbClr>
                  </a:outerShdw>
                </a:effectLst>
                <a:cs typeface="Calibri" pitchFamily="34" charset="0"/>
              </a:rPr>
              <a:t>A Grievance </a:t>
            </a:r>
            <a:r>
              <a:rPr lang="en-US" sz="3200" u="sng" kern="0" dirty="0">
                <a:solidFill>
                  <a:srgbClr val="002060"/>
                </a:solidFill>
                <a:effectLst>
                  <a:outerShdw blurRad="38100" dist="38100" dir="2700000" algn="tl">
                    <a:srgbClr val="000000">
                      <a:alpha val="43137"/>
                    </a:srgbClr>
                  </a:outerShdw>
                </a:effectLst>
                <a:cs typeface="Calibri" pitchFamily="34" charset="0"/>
              </a:rPr>
              <a:t>Cannot</a:t>
            </a:r>
            <a:r>
              <a:rPr lang="en-US" sz="3200" kern="0" dirty="0">
                <a:solidFill>
                  <a:srgbClr val="002060"/>
                </a:solidFill>
                <a:effectLst>
                  <a:outerShdw blurRad="38100" dist="38100" dir="2700000" algn="tl">
                    <a:srgbClr val="000000">
                      <a:alpha val="43137"/>
                    </a:srgbClr>
                  </a:outerShdw>
                </a:effectLst>
                <a:cs typeface="Calibri" pitchFamily="34" charset="0"/>
              </a:rPr>
              <a:t> Concern:</a:t>
            </a:r>
          </a:p>
          <a:p>
            <a:pPr>
              <a:defRPr/>
            </a:pPr>
            <a:endParaRPr lang="en-US" kern="0" dirty="0">
              <a:solidFill>
                <a:srgbClr val="002060"/>
              </a:solidFill>
              <a:latin typeface="Calibri" pitchFamily="34" charset="0"/>
              <a:cs typeface="Calibri" pitchFamily="34" charset="0"/>
            </a:endParaRPr>
          </a:p>
          <a:p>
            <a:pPr marL="457200" indent="-457200">
              <a:buFont typeface="Arial" pitchFamily="34" charset="0"/>
              <a:buChar char="•"/>
              <a:defRPr/>
            </a:pPr>
            <a:r>
              <a:rPr lang="en-US" sz="24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 Any examination, certification, or appointment.</a:t>
            </a:r>
          </a:p>
          <a:p>
            <a:pPr>
              <a:defRPr/>
            </a:pPr>
            <a:endParaRPr lang="en-US" sz="2400" kern="0"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a:p>
            <a:pPr marL="457200" indent="-457200">
              <a:buFont typeface="Arial" pitchFamily="34" charset="0"/>
              <a:buChar char="•"/>
              <a:defRPr/>
            </a:pPr>
            <a:r>
              <a:rPr lang="en-US" sz="24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Classification of any positions (does not result in the reduction in grade or pay of an employee)</a:t>
            </a:r>
          </a:p>
          <a:p>
            <a:pPr>
              <a:defRPr/>
            </a:pPr>
            <a:endParaRPr lang="en-US" sz="2400" kern="0" dirty="0">
              <a:solidFill>
                <a:srgbClr val="002060"/>
              </a:solidFill>
              <a:effectLst>
                <a:outerShdw blurRad="38100" dist="38100" dir="2700000" algn="tl">
                  <a:srgbClr val="000000">
                    <a:alpha val="43137"/>
                  </a:srgbClr>
                </a:outerShdw>
              </a:effectLst>
              <a:latin typeface="Calibri" pitchFamily="34" charset="0"/>
              <a:cs typeface="Calibri" pitchFamily="34" charset="0"/>
            </a:endParaRPr>
          </a:p>
          <a:p>
            <a:pPr marL="571500" indent="-571500">
              <a:buFont typeface="Arial" pitchFamily="34" charset="0"/>
              <a:buChar char="•"/>
              <a:defRPr/>
            </a:pPr>
            <a:r>
              <a:rPr lang="en-US" sz="2400" kern="0" dirty="0">
                <a:solidFill>
                  <a:srgbClr val="002060"/>
                </a:solidFill>
                <a:effectLst>
                  <a:outerShdw blurRad="38100" dist="38100" dir="2700000" algn="tl">
                    <a:srgbClr val="000000">
                      <a:alpha val="43137"/>
                    </a:srgbClr>
                  </a:outerShdw>
                </a:effectLst>
                <a:latin typeface="Calibri" pitchFamily="34" charset="0"/>
                <a:cs typeface="Calibri" pitchFamily="34" charset="0"/>
              </a:rPr>
              <a:t>Any other matter the parties have agreed to exclude.</a:t>
            </a:r>
          </a:p>
          <a:p>
            <a:pPr marL="0" lvl="1">
              <a:defRPr/>
            </a:pPr>
            <a:endParaRPr lang="en-US" sz="3600" kern="0" dirty="0">
              <a:solidFill>
                <a:srgbClr val="002060"/>
              </a:solidFill>
              <a:latin typeface="Calibri" pitchFamily="34" charset="0"/>
              <a:cs typeface="Calibri" pitchFamily="34" charset="0"/>
            </a:endParaRPr>
          </a:p>
        </p:txBody>
      </p:sp>
    </p:spTree>
    <p:extLst>
      <p:ext uri="{BB962C8B-B14F-4D97-AF65-F5344CB8AC3E}">
        <p14:creationId xmlns:p14="http://schemas.microsoft.com/office/powerpoint/2010/main" val="17693491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6686" y="1580609"/>
            <a:ext cx="5344255" cy="4093730"/>
          </a:xfrm>
        </p:spPr>
        <p:txBody>
          <a:bodyPr>
            <a:normAutofit/>
          </a:bodyPr>
          <a:lstStyle/>
          <a:p>
            <a:pPr marL="0" indent="0">
              <a:buNone/>
            </a:pPr>
            <a:r>
              <a:rPr lang="en-US" sz="2400" dirty="0">
                <a:solidFill>
                  <a:srgbClr val="002060"/>
                </a:solidFill>
              </a:rPr>
              <a:t>Negotiated Grievance Procedure requirements:</a:t>
            </a:r>
          </a:p>
          <a:p>
            <a:r>
              <a:rPr lang="en-US" sz="2400" dirty="0">
                <a:solidFill>
                  <a:srgbClr val="002060"/>
                </a:solidFill>
              </a:rPr>
              <a:t> Fair and simple</a:t>
            </a:r>
          </a:p>
          <a:p>
            <a:r>
              <a:rPr lang="en-US" sz="2400" dirty="0">
                <a:solidFill>
                  <a:srgbClr val="002060"/>
                </a:solidFill>
              </a:rPr>
              <a:t> Provide for expeditious processing</a:t>
            </a:r>
          </a:p>
          <a:p>
            <a:r>
              <a:rPr lang="en-US" sz="2400" dirty="0">
                <a:solidFill>
                  <a:srgbClr val="002060"/>
                </a:solidFill>
              </a:rPr>
              <a:t> Assure the union the right to present and  process grievances</a:t>
            </a:r>
          </a:p>
          <a:p>
            <a:r>
              <a:rPr lang="en-US" sz="2400" dirty="0">
                <a:solidFill>
                  <a:srgbClr val="002060"/>
                </a:solidFill>
              </a:rPr>
              <a:t> Assure the employee the right to present a grievance and assure the Union’s right to be present during the proceeding.</a:t>
            </a:r>
          </a:p>
          <a:p>
            <a:endParaRPr lang="en-US" sz="2400" dirty="0"/>
          </a:p>
        </p:txBody>
      </p:sp>
      <p:sp>
        <p:nvSpPr>
          <p:cNvPr id="4" name="TextBox 3"/>
          <p:cNvSpPr txBox="1"/>
          <p:nvPr/>
        </p:nvSpPr>
        <p:spPr>
          <a:xfrm>
            <a:off x="716686" y="257454"/>
            <a:ext cx="4663181" cy="1354217"/>
          </a:xfrm>
          <a:prstGeom prst="rect">
            <a:avLst/>
          </a:prstGeom>
          <a:noFill/>
        </p:spPr>
        <p:txBody>
          <a:bodyPr wrap="square" rtlCol="0">
            <a:spAutoFit/>
          </a:bodyPr>
          <a:lstStyle/>
          <a:p>
            <a:pPr algn="ctr">
              <a:defRPr/>
            </a:pPr>
            <a:r>
              <a:rPr lang="en-US" sz="3600" kern="0" dirty="0">
                <a:solidFill>
                  <a:sysClr val="windowText" lastClr="000000"/>
                </a:solidFill>
                <a:latin typeface="Calibri" pitchFamily="34" charset="0"/>
                <a:cs typeface="Calibri" pitchFamily="34" charset="0"/>
              </a:rPr>
              <a:t>5 USC Chapter 71 Subchapter III:</a:t>
            </a:r>
          </a:p>
          <a:p>
            <a:pPr>
              <a:defRPr/>
            </a:pPr>
            <a:endParaRPr lang="en-US" sz="1000" kern="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34292968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400" dirty="0">
                <a:solidFill>
                  <a:srgbClr val="002060"/>
                </a:solidFill>
              </a:rPr>
              <a:t>Negotiated Grievance Procedure requirements:</a:t>
            </a:r>
          </a:p>
          <a:p>
            <a:r>
              <a:rPr lang="en-US" sz="2400" dirty="0">
                <a:solidFill>
                  <a:srgbClr val="002060"/>
                </a:solidFill>
              </a:rPr>
              <a:t> Assure the employee the right to present a grievance and assure the Union’s right to be present during the proceeding.</a:t>
            </a:r>
          </a:p>
          <a:p>
            <a:r>
              <a:rPr lang="en-US" sz="2400" dirty="0">
                <a:solidFill>
                  <a:srgbClr val="002060"/>
                </a:solidFill>
              </a:rPr>
              <a:t> Provide that any grievance not satisfactorily settled shall be subject to </a:t>
            </a:r>
            <a:r>
              <a:rPr lang="en-US" sz="2400" u="sng" dirty="0">
                <a:solidFill>
                  <a:srgbClr val="002060"/>
                </a:solidFill>
              </a:rPr>
              <a:t>binding arbitration </a:t>
            </a:r>
            <a:r>
              <a:rPr lang="en-US" sz="2400" dirty="0">
                <a:solidFill>
                  <a:srgbClr val="002060"/>
                </a:solidFill>
              </a:rPr>
              <a:t>that can be invoked by either the Union or the Agency.</a:t>
            </a:r>
          </a:p>
        </p:txBody>
      </p:sp>
      <p:sp>
        <p:nvSpPr>
          <p:cNvPr id="4" name="TextBox 3"/>
          <p:cNvSpPr txBox="1"/>
          <p:nvPr/>
        </p:nvSpPr>
        <p:spPr>
          <a:xfrm>
            <a:off x="493180" y="348738"/>
            <a:ext cx="5311251" cy="1354217"/>
          </a:xfrm>
          <a:prstGeom prst="rect">
            <a:avLst/>
          </a:prstGeom>
          <a:noFill/>
        </p:spPr>
        <p:txBody>
          <a:bodyPr wrap="square" rtlCol="0">
            <a:spAutoFit/>
          </a:bodyPr>
          <a:lstStyle/>
          <a:p>
            <a:pPr algn="ctr">
              <a:defRPr/>
            </a:pPr>
            <a:r>
              <a:rPr lang="en-US" sz="3600" kern="0" dirty="0">
                <a:solidFill>
                  <a:sysClr val="windowText" lastClr="000000"/>
                </a:solidFill>
                <a:latin typeface="Calibri" pitchFamily="34" charset="0"/>
                <a:cs typeface="Calibri" pitchFamily="34" charset="0"/>
              </a:rPr>
              <a:t>5 USC Chapter 71 Subchapter III</a:t>
            </a:r>
            <a:r>
              <a:rPr lang="en-US" sz="3200" kern="0" dirty="0">
                <a:solidFill>
                  <a:sysClr val="windowText" lastClr="000000"/>
                </a:solidFill>
                <a:latin typeface="Calibri" pitchFamily="34" charset="0"/>
                <a:cs typeface="Calibri" pitchFamily="34" charset="0"/>
              </a:rPr>
              <a:t>:</a:t>
            </a:r>
          </a:p>
          <a:p>
            <a:pPr>
              <a:defRPr/>
            </a:pPr>
            <a:endParaRPr lang="en-US" sz="1000" kern="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19895113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0109" y="1310196"/>
            <a:ext cx="4933025" cy="3754874"/>
          </a:xfrm>
          <a:prstGeom prst="rect">
            <a:avLst/>
          </a:prstGeom>
          <a:noFill/>
        </p:spPr>
        <p:txBody>
          <a:bodyPr wrap="square" rtlCol="0">
            <a:spAutoFit/>
          </a:bodyPr>
          <a:lstStyle/>
          <a:p>
            <a:pPr>
              <a:defRPr/>
            </a:pPr>
            <a:r>
              <a:rPr lang="en-US" sz="3200" kern="0" dirty="0">
                <a:solidFill>
                  <a:srgbClr val="002060"/>
                </a:solidFill>
                <a:effectLst>
                  <a:outerShdw blurRad="38100" dist="38100" dir="2700000" algn="tl">
                    <a:srgbClr val="000000">
                      <a:alpha val="43137"/>
                    </a:srgbClr>
                  </a:outerShdw>
                </a:effectLst>
                <a:cs typeface="Calibri" pitchFamily="34" charset="0"/>
              </a:rPr>
              <a:t>Issues may be raised under the grievance procedure or as an unfair labor practice, but </a:t>
            </a:r>
            <a:r>
              <a:rPr lang="en-US" sz="3200" u="sng" kern="0" dirty="0">
                <a:solidFill>
                  <a:srgbClr val="002060"/>
                </a:solidFill>
                <a:effectLst>
                  <a:outerShdw blurRad="38100" dist="38100" dir="2700000" algn="tl">
                    <a:srgbClr val="000000">
                      <a:alpha val="43137"/>
                    </a:srgbClr>
                  </a:outerShdw>
                </a:effectLst>
                <a:cs typeface="Calibri" pitchFamily="34" charset="0"/>
              </a:rPr>
              <a:t>not</a:t>
            </a:r>
            <a:r>
              <a:rPr lang="en-US" sz="3200" kern="0" dirty="0">
                <a:solidFill>
                  <a:srgbClr val="002060"/>
                </a:solidFill>
                <a:effectLst>
                  <a:outerShdw blurRad="38100" dist="38100" dir="2700000" algn="tl">
                    <a:srgbClr val="000000">
                      <a:alpha val="43137"/>
                    </a:srgbClr>
                  </a:outerShdw>
                </a:effectLst>
                <a:cs typeface="Calibri" pitchFamily="34" charset="0"/>
              </a:rPr>
              <a:t> under both procedures.</a:t>
            </a:r>
          </a:p>
          <a:p>
            <a:pPr algn="r">
              <a:defRPr/>
            </a:pPr>
            <a:r>
              <a:rPr lang="en-US" sz="2400" i="1" kern="0" dirty="0">
                <a:solidFill>
                  <a:srgbClr val="002060"/>
                </a:solidFill>
                <a:effectLst>
                  <a:outerShdw blurRad="38100" dist="38100" dir="2700000" algn="tl">
                    <a:srgbClr val="000000">
                      <a:alpha val="43137"/>
                    </a:srgbClr>
                  </a:outerShdw>
                </a:effectLst>
                <a:cs typeface="Calibri" pitchFamily="34" charset="0"/>
              </a:rPr>
              <a:t>5 USC 7116(d)</a:t>
            </a:r>
          </a:p>
          <a:p>
            <a:pPr>
              <a:defRPr/>
            </a:pPr>
            <a:endParaRPr lang="en-US" kern="0" dirty="0">
              <a:solidFill>
                <a:srgbClr val="000000"/>
              </a:solidFill>
              <a:latin typeface="Calibri" pitchFamily="34" charset="0"/>
              <a:cs typeface="Calibri" pitchFamily="34" charset="0"/>
            </a:endParaRPr>
          </a:p>
          <a:p>
            <a:pPr marL="0" lvl="1">
              <a:defRPr/>
            </a:pPr>
            <a:endParaRPr lang="en-US" sz="3600" kern="0" dirty="0">
              <a:solidFill>
                <a:srgbClr val="002060"/>
              </a:solidFill>
              <a:latin typeface="Calibri" pitchFamily="34" charset="0"/>
              <a:cs typeface="Calibri" pitchFamily="34" charset="0"/>
            </a:endParaRPr>
          </a:p>
        </p:txBody>
      </p:sp>
    </p:spTree>
    <p:extLst>
      <p:ext uri="{BB962C8B-B14F-4D97-AF65-F5344CB8AC3E}">
        <p14:creationId xmlns:p14="http://schemas.microsoft.com/office/powerpoint/2010/main" val="36690034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106" y="403899"/>
            <a:ext cx="12192000" cy="1272501"/>
          </a:xfrm>
        </p:spPr>
        <p:txBody>
          <a:bodyPr>
            <a:noAutofit/>
          </a:bodyPr>
          <a:lstStyle/>
          <a:p>
            <a:pPr algn="ctr">
              <a:lnSpc>
                <a:spcPct val="150000"/>
              </a:lnSpc>
            </a:pPr>
            <a:r>
              <a:rPr lang="en-US" sz="5400" b="1" dirty="0">
                <a:effectLst>
                  <a:outerShdw blurRad="38100" dist="38100" dir="2700000" algn="tl">
                    <a:srgbClr val="000000">
                      <a:alpha val="43137"/>
                    </a:srgbClr>
                  </a:outerShdw>
                </a:effectLst>
                <a:latin typeface="+mn-lt"/>
                <a:cs typeface="Aharoni" pitchFamily="2" charset="-79"/>
              </a:rPr>
              <a:t>Complaint, Grievance or ULP</a:t>
            </a:r>
          </a:p>
        </p:txBody>
      </p:sp>
      <p:sp>
        <p:nvSpPr>
          <p:cNvPr id="6" name="Footer Placeholder 5"/>
          <p:cNvSpPr>
            <a:spLocks noGrp="1"/>
          </p:cNvSpPr>
          <p:nvPr>
            <p:ph type="ftr" sz="quarter" idx="4294967295"/>
          </p:nvPr>
        </p:nvSpPr>
        <p:spPr>
          <a:xfrm>
            <a:off x="0" y="6042025"/>
            <a:ext cx="6297613" cy="365125"/>
          </a:xfrm>
        </p:spPr>
        <p:txBody>
          <a:bodyPr/>
          <a:lstStyle/>
          <a:p>
            <a:pPr>
              <a:defRPr/>
            </a:pPr>
            <a:r>
              <a:rPr lang="en-US" sz="1800" kern="0">
                <a:solidFill>
                  <a:srgbClr val="002060"/>
                </a:solidFill>
              </a:rPr>
              <a:t>AFGE's Field Services and Education Department</a:t>
            </a:r>
            <a:endParaRPr lang="en-US" sz="1800" kern="0" dirty="0">
              <a:solidFill>
                <a:srgbClr val="EEECE1">
                  <a:shade val="50000"/>
                </a:srgbClr>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5765" y="1676400"/>
            <a:ext cx="2203142" cy="2203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1056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Facet">
  <a:themeElements>
    <a:clrScheme name="Custom 13">
      <a:dk1>
        <a:srgbClr val="0070C0"/>
      </a:dk1>
      <a:lt1>
        <a:sysClr val="window" lastClr="FFFFFF"/>
      </a:lt1>
      <a:dk2>
        <a:srgbClr val="323232"/>
      </a:dk2>
      <a:lt2>
        <a:srgbClr val="E3DED1"/>
      </a:lt2>
      <a:accent1>
        <a:srgbClr val="FF0000"/>
      </a:accent1>
      <a:accent2>
        <a:srgbClr val="0070C0"/>
      </a:accent2>
      <a:accent3>
        <a:srgbClr val="FFFFFF"/>
      </a:accent3>
      <a:accent4>
        <a:srgbClr val="FFFFFF"/>
      </a:accent4>
      <a:accent5>
        <a:srgbClr val="FFFFFF"/>
      </a:accent5>
      <a:accent6>
        <a:srgbClr val="FFFFFF"/>
      </a:accent6>
      <a:hlink>
        <a:srgbClr val="FFFF00"/>
      </a:hlink>
      <a:folHlink>
        <a:srgbClr val="B26B02"/>
      </a:folHlink>
    </a:clrScheme>
    <a:fontScheme name="Custom 1">
      <a:majorFont>
        <a:latin typeface="Trebuchet MS"/>
        <a:ea typeface=""/>
        <a:cs typeface=""/>
      </a:majorFont>
      <a:minorFont>
        <a:latin typeface="Trebuchet MS"/>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1932</TotalTime>
  <Words>5727</Words>
  <Application>Microsoft Office PowerPoint</Application>
  <PresentationFormat>Widescreen</PresentationFormat>
  <Paragraphs>889</Paragraphs>
  <Slides>166</Slides>
  <Notes>103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166</vt:i4>
      </vt:variant>
    </vt:vector>
  </HeadingPairs>
  <TitlesOfParts>
    <vt:vector size="182" baseType="lpstr">
      <vt:lpstr>Aharoni</vt:lpstr>
      <vt:lpstr>Arial</vt:lpstr>
      <vt:lpstr>Arial Black</vt:lpstr>
      <vt:lpstr>Avenir-Light</vt:lpstr>
      <vt:lpstr>Berlin Sans FB</vt:lpstr>
      <vt:lpstr>Berlin Sans FB Demi</vt:lpstr>
      <vt:lpstr>Calibri</vt:lpstr>
      <vt:lpstr>Calibri Light</vt:lpstr>
      <vt:lpstr>Courier New</vt:lpstr>
      <vt:lpstr>Franklin Gothic Demi</vt:lpstr>
      <vt:lpstr>Trebuchet MS</vt:lpstr>
      <vt:lpstr>Wingdings</vt:lpstr>
      <vt:lpstr>Wingdings 3</vt:lpstr>
      <vt:lpstr>Office Theme</vt:lpstr>
      <vt:lpstr>3_Facet</vt:lpstr>
      <vt:lpstr>1_Office Theme</vt:lpstr>
      <vt:lpstr>PowerPoint Presentation</vt:lpstr>
      <vt:lpstr>Course Materials</vt:lpstr>
      <vt:lpstr>PowerPoint Presentation</vt:lpstr>
      <vt:lpstr>What norms can we abide by in this learning community? </vt:lpstr>
      <vt:lpstr>PowerPoint Presentation</vt:lpstr>
      <vt:lpstr>PowerPoint Presentation</vt:lpstr>
      <vt:lpstr>PowerPoint Presentation</vt:lpstr>
      <vt:lpstr>Knowledge and Resources</vt:lpstr>
      <vt:lpstr>Steward Best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you say when….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Roles, Rights, and Resources</vt:lpstr>
      <vt:lpstr>Roles, Rights, and Resources</vt:lpstr>
      <vt:lpstr>Which Hat Do You Identify With and Why? </vt:lpstr>
      <vt:lpstr>PowerPoint Presentation</vt:lpstr>
      <vt:lpstr>Attitude Reflects Leadership  https://www.youtube.com/watch?v=guA_4AzXqh0 </vt:lpstr>
      <vt:lpstr>PowerPoint Presentation</vt:lpstr>
      <vt:lpstr>Challenges of Leadership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Formal Discussions</vt:lpstr>
      <vt:lpstr>Formal Discussions</vt:lpstr>
      <vt:lpstr>How Formal is this Discussion?</vt:lpstr>
      <vt:lpstr>Terry’s office is short-staffed because of a recent large turnover of employees.  As the Steward for the office, he has expressed concern about the matter and manager promised new employees were to be hired for the entry-level jobs.  Last week, three new employees showed up.  A couple of days later, Terry overheard the new employees in the supervisor’s office being briefed about parking policy, leave request issues, and frequency of performance ratings. </vt:lpstr>
      <vt:lpstr>Susan is a Steward who works with David.  David has requested a meeting with the supervisor to review claims processing procedures since he’s having trouble doing them correctly.  Susan passes the supervisor’s office and sees David being “walked-through” the claims process by the supervisor.  </vt:lpstr>
      <vt:lpstr>One of the employee’s in Terry’s office has filed a grievance, without his assistance, over an annual leave denial.  One afternoon, Terry passes the supervisor’s office and hears him discussing the leave issue with the employee.   </vt:lpstr>
      <vt:lpstr>Dawn is representing an employee in a performance appraisal grievance.  The grievance wasn’t resolved and is scheduled for hearing at arbitration.  Two weeks before the hearing, the grievant, Robert, tells Susan that the agency’s attorney called him.  Robert tells Susan the attorney asked about his performance and said from what he knew he wasn’t that good a worker.  He also told him that his case looked “weak.”  Robert says the agency’s attorney was rude to him and he wants Susan to speak with him about being more considerate.   </vt:lpstr>
      <vt:lpstr>Investigatory Examinations(Weingarten Rights)</vt:lpstr>
      <vt:lpstr>OPEIU/Washington Council of Labor Training on Weingarten</vt:lpstr>
      <vt:lpstr>FLRA Factors</vt:lpstr>
      <vt:lpstr>Investigatory Examination (Weingarten) Rules</vt:lpstr>
      <vt:lpstr>Weingarten Rules</vt:lpstr>
      <vt:lpstr>Weingarten or Not</vt:lpstr>
      <vt:lpstr>Weingarten or Not</vt:lpstr>
      <vt:lpstr>Weingarten or Not</vt:lpstr>
      <vt:lpstr>Weingarten or Not</vt:lpstr>
      <vt:lpstr>Weingarten or Not</vt:lpstr>
      <vt:lpstr>LUNCH TIME!</vt:lpstr>
      <vt:lpstr>GRIEVANCES </vt:lpstr>
      <vt:lpstr>Grievances Defined</vt:lpstr>
      <vt:lpstr>Grievances Defined</vt:lpstr>
      <vt:lpstr>PowerPoint Presentation</vt:lpstr>
      <vt:lpstr>PowerPoint Presentation</vt:lpstr>
      <vt:lpstr>PowerPoint Presentation</vt:lpstr>
      <vt:lpstr>PowerPoint Presentation</vt:lpstr>
      <vt:lpstr>PowerPoint Presentation</vt:lpstr>
      <vt:lpstr>Complaint, Grievance or ULP</vt:lpstr>
      <vt:lpstr>Complaint, Grievance or ULP</vt:lpstr>
      <vt:lpstr>Complaint, Grievance or ULP</vt:lpstr>
      <vt:lpstr>Complaint, Grievance or ULP</vt:lpstr>
      <vt:lpstr>Complaint, Grievance or ULP</vt:lpstr>
      <vt:lpstr>Complaint, Grievance or ULP</vt:lpstr>
      <vt:lpstr>Your Grievance Procedure</vt:lpstr>
      <vt:lpstr>Grievance Handling Model </vt:lpstr>
      <vt:lpstr>1. Identification</vt:lpstr>
      <vt:lpstr>Past Practice</vt:lpstr>
      <vt:lpstr>Past Practice</vt:lpstr>
      <vt:lpstr>2. Investigation</vt:lpstr>
      <vt:lpstr>3. Documentation</vt:lpstr>
      <vt:lpstr> Particularized Need</vt:lpstr>
      <vt:lpstr>Particularized Need</vt:lpstr>
      <vt:lpstr>    Getting the Information</vt:lpstr>
      <vt:lpstr> Getting the Information</vt:lpstr>
      <vt:lpstr>Getting the Information</vt:lpstr>
      <vt:lpstr>4. Preparation</vt:lpstr>
      <vt:lpstr>Writing the Grievance</vt:lpstr>
      <vt:lpstr>4. Preparation</vt:lpstr>
      <vt:lpstr>5. Presentation</vt:lpstr>
      <vt:lpstr>Effective Grievance Writing </vt:lpstr>
      <vt:lpstr>Grievance Writing Pointers</vt:lpstr>
      <vt:lpstr>Grievance Writing Pointers</vt:lpstr>
      <vt:lpstr>Mobilization </vt:lpstr>
      <vt:lpstr>Your Local</vt:lpstr>
      <vt:lpstr>Issue Mobilization</vt:lpstr>
      <vt:lpstr>Mobilization 3-2-1</vt:lpstr>
      <vt:lpstr>Organizing </vt:lpstr>
      <vt:lpstr> Local Union Best Practices </vt:lpstr>
      <vt:lpstr>Steward as Organizer</vt:lpstr>
      <vt:lpstr>Why Employees Don’t Join (CESS) </vt:lpstr>
      <vt:lpstr>Getting Closer The Art of Face to Face (Role Play)</vt:lpstr>
      <vt:lpstr>PowerPoint Presentation</vt:lpstr>
      <vt:lpstr>Official Time and the Union Steward</vt:lpstr>
      <vt:lpstr>Official Time under the Statute 5 USC Section 7131</vt:lpstr>
      <vt:lpstr>Official Time</vt:lpstr>
      <vt:lpstr>Official Time - Permitted representational activities are limited to:</vt:lpstr>
      <vt:lpstr>Official Time Activities (Permitted)</vt:lpstr>
      <vt:lpstr>Activities which may not be conducted on official time include: </vt:lpstr>
      <vt:lpstr>PowerPoint Presentation</vt:lpstr>
      <vt:lpstr>OFFICIAL TIME- Scenario 1</vt:lpstr>
      <vt:lpstr>OFFICIAL TIME- Scenario 2</vt:lpstr>
      <vt:lpstr>OFFICIAL TIME- Scenario 3</vt:lpstr>
      <vt:lpstr>OFFICIAL TIME- Scenario 4</vt:lpstr>
      <vt:lpstr> LEGISLATIVE AND POLITICAL MOBILIZATION </vt:lpstr>
      <vt:lpstr> Legislative and Political Action </vt:lpstr>
      <vt:lpstr>Stewards are the front line  Mobilizing employees to fight for their rights!</vt:lpstr>
      <vt:lpstr>Skills needed for successful legislative and political mobilization</vt:lpstr>
      <vt:lpstr>Legislative vs Political Activities</vt:lpstr>
      <vt:lpstr>Member Involvement</vt:lpstr>
      <vt:lpstr>Legislative &amp; Political Mobilization and the Hatch Act  </vt:lpstr>
      <vt:lpstr>Hatch Act Guidelines</vt:lpstr>
      <vt:lpstr>Hatch Act DO’s and DONT’s</vt:lpstr>
      <vt:lpstr>Hatch Act DO’s and DONT’s</vt:lpstr>
      <vt:lpstr>Hatch Act DO’s and DONT’s</vt:lpstr>
      <vt:lpstr>Hatch Act DO’s and DONT’s</vt:lpstr>
      <vt:lpstr>Hatch Act DO’s and DONT’s</vt:lpstr>
      <vt:lpstr>Hatch Act DO’s and DONT’s</vt:lpstr>
      <vt:lpstr>PowerPoint Presentation</vt:lpstr>
      <vt:lpstr>HATCH ACT  - Scenario 1</vt:lpstr>
      <vt:lpstr>HATCH ACT  - Scenario 2</vt:lpstr>
      <vt:lpstr>HATCH ACT  - Scenario 3</vt:lpstr>
      <vt:lpstr>HATCH ACT  - Scenario 4</vt:lpstr>
      <vt:lpstr>2 Key Rules to Remember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Brett Copeland</dc:creator>
  <cp:lastModifiedBy>Shara Smith</cp:lastModifiedBy>
  <cp:revision>68</cp:revision>
  <dcterms:created xsi:type="dcterms:W3CDTF">2016-05-05T13:23:57Z</dcterms:created>
  <dcterms:modified xsi:type="dcterms:W3CDTF">2017-03-17T21:02:54Z</dcterms:modified>
</cp:coreProperties>
</file>